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3" r:id="rId8"/>
    <p:sldId id="264" r:id="rId9"/>
    <p:sldId id="262"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8288000" cy="10288588"/>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C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826" y="43"/>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a:extLst>
              <a:ext uri="{FF2B5EF4-FFF2-40B4-BE49-F238E27FC236}">
                <a16:creationId xmlns:a16="http://schemas.microsoft.com/office/drawing/2014/main" id="{D7938EBA-EDD0-B0CE-C5EC-D59C9F25878F}"/>
              </a:ext>
            </a:extLst>
          </p:cNvPr>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AutoShape 2">
            <a:extLst>
              <a:ext uri="{FF2B5EF4-FFF2-40B4-BE49-F238E27FC236}">
                <a16:creationId xmlns:a16="http://schemas.microsoft.com/office/drawing/2014/main" id="{5089BAA0-D7C0-D9CA-3D1E-9D336EFE3828}"/>
              </a:ext>
            </a:extLst>
          </p:cNvPr>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Rectangle 3">
            <a:extLst>
              <a:ext uri="{FF2B5EF4-FFF2-40B4-BE49-F238E27FC236}">
                <a16:creationId xmlns:a16="http://schemas.microsoft.com/office/drawing/2014/main" id="{DB12B009-58C4-CDE9-D9AB-31993EEC47DF}"/>
              </a:ext>
            </a:extLst>
          </p:cNvPr>
          <p:cNvSpPr>
            <a:spLocks noGrp="1" noRot="1" noChangeAspect="1" noChangeArrowheads="1"/>
          </p:cNvSpPr>
          <p:nvPr>
            <p:ph type="sldImg"/>
          </p:nvPr>
        </p:nvSpPr>
        <p:spPr bwMode="auto">
          <a:xfrm>
            <a:off x="1371600" y="763588"/>
            <a:ext cx="5024438" cy="3767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2" name="Rectangle 4">
            <a:extLst>
              <a:ext uri="{FF2B5EF4-FFF2-40B4-BE49-F238E27FC236}">
                <a16:creationId xmlns:a16="http://schemas.microsoft.com/office/drawing/2014/main" id="{5D18937F-BC0E-37EF-FFD2-66D4349B1B5B}"/>
              </a:ext>
            </a:extLst>
          </p:cNvPr>
          <p:cNvSpPr>
            <a:spLocks noGrp="1" noChangeArrowheads="1"/>
          </p:cNvSpPr>
          <p:nvPr>
            <p:ph type="body"/>
          </p:nvPr>
        </p:nvSpPr>
        <p:spPr bwMode="auto">
          <a:xfrm>
            <a:off x="777875" y="4776788"/>
            <a:ext cx="6213475"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3" name="Rectangle 5">
            <a:extLst>
              <a:ext uri="{FF2B5EF4-FFF2-40B4-BE49-F238E27FC236}">
                <a16:creationId xmlns:a16="http://schemas.microsoft.com/office/drawing/2014/main" id="{75119895-F851-87CC-CD3B-B8A31C15A2C2}"/>
              </a:ext>
            </a:extLst>
          </p:cNvPr>
          <p:cNvSpPr>
            <a:spLocks noGrp="1" noChangeArrowheads="1"/>
          </p:cNvSpPr>
          <p:nvPr>
            <p:ph type="hdr"/>
          </p:nvPr>
        </p:nvSpPr>
        <p:spPr bwMode="auto">
          <a:xfrm>
            <a:off x="0" y="0"/>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endParaRPr lang="en-US" altLang="en-US"/>
          </a:p>
        </p:txBody>
      </p:sp>
      <p:sp>
        <p:nvSpPr>
          <p:cNvPr id="2054" name="Rectangle 6">
            <a:extLst>
              <a:ext uri="{FF2B5EF4-FFF2-40B4-BE49-F238E27FC236}">
                <a16:creationId xmlns:a16="http://schemas.microsoft.com/office/drawing/2014/main" id="{EA917FD8-FF46-8887-1A64-E8D8138C4E6F}"/>
              </a:ext>
            </a:extLst>
          </p:cNvPr>
          <p:cNvSpPr>
            <a:spLocks noGrp="1" noChangeArrowheads="1"/>
          </p:cNvSpPr>
          <p:nvPr>
            <p:ph type="dt"/>
          </p:nvPr>
        </p:nvSpPr>
        <p:spPr bwMode="auto">
          <a:xfrm>
            <a:off x="4398963" y="0"/>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endParaRPr lang="en-US" altLang="en-US"/>
          </a:p>
        </p:txBody>
      </p:sp>
      <p:sp>
        <p:nvSpPr>
          <p:cNvPr id="2055" name="Rectangle 7">
            <a:extLst>
              <a:ext uri="{FF2B5EF4-FFF2-40B4-BE49-F238E27FC236}">
                <a16:creationId xmlns:a16="http://schemas.microsoft.com/office/drawing/2014/main" id="{B6BFD057-F280-B992-C8B4-F7001D1B018D}"/>
              </a:ext>
            </a:extLst>
          </p:cNvPr>
          <p:cNvSpPr>
            <a:spLocks noGrp="1" noChangeArrowheads="1"/>
          </p:cNvSpPr>
          <p:nvPr>
            <p:ph type="ftr"/>
          </p:nvPr>
        </p:nvSpPr>
        <p:spPr bwMode="auto">
          <a:xfrm>
            <a:off x="0" y="9555163"/>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endParaRPr lang="en-US" altLang="en-US"/>
          </a:p>
        </p:txBody>
      </p:sp>
      <p:sp>
        <p:nvSpPr>
          <p:cNvPr id="2056" name="Rectangle 8">
            <a:extLst>
              <a:ext uri="{FF2B5EF4-FFF2-40B4-BE49-F238E27FC236}">
                <a16:creationId xmlns:a16="http://schemas.microsoft.com/office/drawing/2014/main" id="{C49D1CC4-512E-03AB-5C21-14C51FE14CE4}"/>
              </a:ext>
            </a:extLst>
          </p:cNvPr>
          <p:cNvSpPr>
            <a:spLocks noGrp="1" noChangeArrowheads="1"/>
          </p:cNvSpPr>
          <p:nvPr>
            <p:ph type="sldNum"/>
          </p:nvPr>
        </p:nvSpPr>
        <p:spPr bwMode="auto">
          <a:xfrm>
            <a:off x="4398963" y="9555163"/>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fld id="{E3645EE3-13CE-4909-ABF3-13F690B9BEE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B6AD7F8-A332-2013-9D52-B45D522FCE9C}"/>
              </a:ext>
            </a:extLst>
          </p:cNvPr>
          <p:cNvSpPr>
            <a:spLocks noGrp="1" noChangeArrowheads="1"/>
          </p:cNvSpPr>
          <p:nvPr>
            <p:ph type="sldNum"/>
          </p:nvPr>
        </p:nvSpPr>
        <p:spPr>
          <a:ln/>
        </p:spPr>
        <p:txBody>
          <a:bodyPr/>
          <a:lstStyle/>
          <a:p>
            <a:fld id="{C9C03498-A483-4E7A-932E-8020005F7054}" type="slidenum">
              <a:rPr lang="en-US" altLang="en-US"/>
              <a:pPr/>
              <a:t>1</a:t>
            </a:fld>
            <a:endParaRPr lang="en-US" altLang="en-US"/>
          </a:p>
        </p:txBody>
      </p:sp>
      <p:sp>
        <p:nvSpPr>
          <p:cNvPr id="28673" name="Rectangle 1">
            <a:extLst>
              <a:ext uri="{FF2B5EF4-FFF2-40B4-BE49-F238E27FC236}">
                <a16:creationId xmlns:a16="http://schemas.microsoft.com/office/drawing/2014/main" id="{F908FB9C-AAC2-2C28-1605-4C8A25054441}"/>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a16="http://schemas.microsoft.com/office/drawing/2014/main" id="{2E6FC7A0-9B0A-CA53-C57E-AFEED366EFA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F07E208-2997-2E17-8E4E-C8FED70DC7C3}"/>
              </a:ext>
            </a:extLst>
          </p:cNvPr>
          <p:cNvSpPr>
            <a:spLocks noGrp="1" noChangeArrowheads="1"/>
          </p:cNvSpPr>
          <p:nvPr>
            <p:ph type="sldNum"/>
          </p:nvPr>
        </p:nvSpPr>
        <p:spPr>
          <a:ln/>
        </p:spPr>
        <p:txBody>
          <a:bodyPr/>
          <a:lstStyle/>
          <a:p>
            <a:fld id="{0D55B1A6-4EFF-4BBB-ADA3-0F980D334EDB}" type="slidenum">
              <a:rPr lang="en-US" altLang="en-US"/>
              <a:pPr/>
              <a:t>10</a:t>
            </a:fld>
            <a:endParaRPr lang="en-US" altLang="en-US"/>
          </a:p>
        </p:txBody>
      </p:sp>
      <p:sp>
        <p:nvSpPr>
          <p:cNvPr id="37889" name="Rectangle 1">
            <a:extLst>
              <a:ext uri="{FF2B5EF4-FFF2-40B4-BE49-F238E27FC236}">
                <a16:creationId xmlns:a16="http://schemas.microsoft.com/office/drawing/2014/main" id="{75E647A6-278B-1429-6F0D-E8252BC87BE5}"/>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ECE9737E-0FF4-C9DE-D9F1-8226F553317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576F0A49-0A49-AD5E-C119-8BC173B96120}"/>
              </a:ext>
            </a:extLst>
          </p:cNvPr>
          <p:cNvSpPr>
            <a:spLocks noGrp="1" noChangeArrowheads="1"/>
          </p:cNvSpPr>
          <p:nvPr>
            <p:ph type="sldNum"/>
          </p:nvPr>
        </p:nvSpPr>
        <p:spPr>
          <a:ln/>
        </p:spPr>
        <p:txBody>
          <a:bodyPr/>
          <a:lstStyle/>
          <a:p>
            <a:fld id="{1451C4EE-25E7-427F-B26B-BC4FB82838AC}" type="slidenum">
              <a:rPr lang="en-US" altLang="en-US"/>
              <a:pPr/>
              <a:t>11</a:t>
            </a:fld>
            <a:endParaRPr lang="en-US" altLang="en-US"/>
          </a:p>
        </p:txBody>
      </p:sp>
      <p:sp>
        <p:nvSpPr>
          <p:cNvPr id="38913" name="Rectangle 1">
            <a:extLst>
              <a:ext uri="{FF2B5EF4-FFF2-40B4-BE49-F238E27FC236}">
                <a16:creationId xmlns:a16="http://schemas.microsoft.com/office/drawing/2014/main" id="{D574A655-4BAF-C1CA-27C2-0CD8A18C2683}"/>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AB207E0F-BF0E-98D6-2B2D-118324140C3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3D4D3CA-4711-AED9-ABA4-317FDEE79FE1}"/>
              </a:ext>
            </a:extLst>
          </p:cNvPr>
          <p:cNvSpPr>
            <a:spLocks noGrp="1" noChangeArrowheads="1"/>
          </p:cNvSpPr>
          <p:nvPr>
            <p:ph type="sldNum"/>
          </p:nvPr>
        </p:nvSpPr>
        <p:spPr>
          <a:ln/>
        </p:spPr>
        <p:txBody>
          <a:bodyPr/>
          <a:lstStyle/>
          <a:p>
            <a:fld id="{3ACCE5EB-9973-49CD-8C12-1B3A11E90388}" type="slidenum">
              <a:rPr lang="en-US" altLang="en-US"/>
              <a:pPr/>
              <a:t>12</a:t>
            </a:fld>
            <a:endParaRPr lang="en-US" altLang="en-US"/>
          </a:p>
        </p:txBody>
      </p:sp>
      <p:sp>
        <p:nvSpPr>
          <p:cNvPr id="40961" name="Rectangle 1">
            <a:extLst>
              <a:ext uri="{FF2B5EF4-FFF2-40B4-BE49-F238E27FC236}">
                <a16:creationId xmlns:a16="http://schemas.microsoft.com/office/drawing/2014/main" id="{467E6976-75FB-39D1-3B1C-F9199351801D}"/>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2467260A-349A-A426-986F-D6411249D56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80EE36D-8490-B268-2D74-7E9E42DC4AEE}"/>
              </a:ext>
            </a:extLst>
          </p:cNvPr>
          <p:cNvSpPr>
            <a:spLocks noGrp="1" noChangeArrowheads="1"/>
          </p:cNvSpPr>
          <p:nvPr>
            <p:ph type="sldNum"/>
          </p:nvPr>
        </p:nvSpPr>
        <p:spPr>
          <a:ln/>
        </p:spPr>
        <p:txBody>
          <a:bodyPr/>
          <a:lstStyle/>
          <a:p>
            <a:fld id="{3B9787B7-61F7-4ECE-B05D-307DAE3A3836}" type="slidenum">
              <a:rPr lang="en-US" altLang="en-US"/>
              <a:pPr/>
              <a:t>13</a:t>
            </a:fld>
            <a:endParaRPr lang="en-US" altLang="en-US"/>
          </a:p>
        </p:txBody>
      </p:sp>
      <p:sp>
        <p:nvSpPr>
          <p:cNvPr id="41985" name="Rectangle 1">
            <a:extLst>
              <a:ext uri="{FF2B5EF4-FFF2-40B4-BE49-F238E27FC236}">
                <a16:creationId xmlns:a16="http://schemas.microsoft.com/office/drawing/2014/main" id="{F8777729-FC28-49A1-4877-F73A8E490E0F}"/>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ACA5FB81-A29C-1BD0-5714-2E090A5E5D63}"/>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F1FCF9E-B50E-FA9E-437D-869C2D0E7536}"/>
              </a:ext>
            </a:extLst>
          </p:cNvPr>
          <p:cNvSpPr>
            <a:spLocks noGrp="1" noChangeArrowheads="1"/>
          </p:cNvSpPr>
          <p:nvPr>
            <p:ph type="sldNum"/>
          </p:nvPr>
        </p:nvSpPr>
        <p:spPr>
          <a:ln/>
        </p:spPr>
        <p:txBody>
          <a:bodyPr/>
          <a:lstStyle/>
          <a:p>
            <a:fld id="{16439BD0-ECCA-4284-84AE-F8977BD4F4AA}" type="slidenum">
              <a:rPr lang="en-US" altLang="en-US"/>
              <a:pPr/>
              <a:t>14</a:t>
            </a:fld>
            <a:endParaRPr lang="en-US" altLang="en-US"/>
          </a:p>
        </p:txBody>
      </p:sp>
      <p:sp>
        <p:nvSpPr>
          <p:cNvPr id="43009" name="Rectangle 1">
            <a:extLst>
              <a:ext uri="{FF2B5EF4-FFF2-40B4-BE49-F238E27FC236}">
                <a16:creationId xmlns:a16="http://schemas.microsoft.com/office/drawing/2014/main" id="{20B48B4F-B0E5-B593-698A-6FBA553A6889}"/>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D4C020B2-D834-8886-446D-BDFF6DB6475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202E4738-1DFF-3EFE-39F3-4F8C8EFEAE77}"/>
              </a:ext>
            </a:extLst>
          </p:cNvPr>
          <p:cNvSpPr>
            <a:spLocks noGrp="1" noChangeArrowheads="1"/>
          </p:cNvSpPr>
          <p:nvPr>
            <p:ph type="sldNum"/>
          </p:nvPr>
        </p:nvSpPr>
        <p:spPr>
          <a:ln/>
        </p:spPr>
        <p:txBody>
          <a:bodyPr/>
          <a:lstStyle/>
          <a:p>
            <a:fld id="{70A91D9E-9C11-479B-999A-A194A7665902}" type="slidenum">
              <a:rPr lang="en-US" altLang="en-US"/>
              <a:pPr/>
              <a:t>15</a:t>
            </a:fld>
            <a:endParaRPr lang="en-US" altLang="en-US"/>
          </a:p>
        </p:txBody>
      </p:sp>
      <p:sp>
        <p:nvSpPr>
          <p:cNvPr id="44033" name="Rectangle 1">
            <a:extLst>
              <a:ext uri="{FF2B5EF4-FFF2-40B4-BE49-F238E27FC236}">
                <a16:creationId xmlns:a16="http://schemas.microsoft.com/office/drawing/2014/main" id="{7ECC2A03-129F-2E08-B687-04771F0F44DE}"/>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2EE11471-280A-F993-0F8B-4B24A06FBF1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B4ED4AAC-B9F2-8ACD-73B1-1AFCFCBD825F}"/>
              </a:ext>
            </a:extLst>
          </p:cNvPr>
          <p:cNvSpPr>
            <a:spLocks noGrp="1" noChangeArrowheads="1"/>
          </p:cNvSpPr>
          <p:nvPr>
            <p:ph type="sldNum"/>
          </p:nvPr>
        </p:nvSpPr>
        <p:spPr>
          <a:ln/>
        </p:spPr>
        <p:txBody>
          <a:bodyPr/>
          <a:lstStyle/>
          <a:p>
            <a:fld id="{E3DF6BF0-E584-4563-A2CE-B0A4500961C6}" type="slidenum">
              <a:rPr lang="en-US" altLang="en-US"/>
              <a:pPr/>
              <a:t>16</a:t>
            </a:fld>
            <a:endParaRPr lang="en-US" altLang="en-US"/>
          </a:p>
        </p:txBody>
      </p:sp>
      <p:sp>
        <p:nvSpPr>
          <p:cNvPr id="45057" name="Rectangle 1">
            <a:extLst>
              <a:ext uri="{FF2B5EF4-FFF2-40B4-BE49-F238E27FC236}">
                <a16:creationId xmlns:a16="http://schemas.microsoft.com/office/drawing/2014/main" id="{2E83DE27-6A4F-10EB-56FB-E967524E8834}"/>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9E62C066-2679-A67F-F417-5FABB52F16A3}"/>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FDFAE6BF-F00F-5E9E-ABAF-15A8E3611C0F}"/>
              </a:ext>
            </a:extLst>
          </p:cNvPr>
          <p:cNvSpPr>
            <a:spLocks noGrp="1" noChangeArrowheads="1"/>
          </p:cNvSpPr>
          <p:nvPr>
            <p:ph type="sldNum"/>
          </p:nvPr>
        </p:nvSpPr>
        <p:spPr>
          <a:ln/>
        </p:spPr>
        <p:txBody>
          <a:bodyPr/>
          <a:lstStyle/>
          <a:p>
            <a:fld id="{2D8687C2-F93B-4A25-9048-81A0BF648422}" type="slidenum">
              <a:rPr lang="en-US" altLang="en-US"/>
              <a:pPr/>
              <a:t>17</a:t>
            </a:fld>
            <a:endParaRPr lang="en-US" altLang="en-US"/>
          </a:p>
        </p:txBody>
      </p:sp>
      <p:sp>
        <p:nvSpPr>
          <p:cNvPr id="46081" name="Rectangle 1">
            <a:extLst>
              <a:ext uri="{FF2B5EF4-FFF2-40B4-BE49-F238E27FC236}">
                <a16:creationId xmlns:a16="http://schemas.microsoft.com/office/drawing/2014/main" id="{B4E93688-4DDD-9B55-3D0F-6B2A8568BF76}"/>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AF84E0D6-1713-3475-B7A5-626C1A0CEA0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F3FDD40E-FA30-0CFF-5D34-C1060D1823FF}"/>
              </a:ext>
            </a:extLst>
          </p:cNvPr>
          <p:cNvSpPr>
            <a:spLocks noGrp="1" noChangeArrowheads="1"/>
          </p:cNvSpPr>
          <p:nvPr>
            <p:ph type="sldNum"/>
          </p:nvPr>
        </p:nvSpPr>
        <p:spPr>
          <a:ln/>
        </p:spPr>
        <p:txBody>
          <a:bodyPr/>
          <a:lstStyle/>
          <a:p>
            <a:fld id="{A66547A7-D911-48A2-B6CF-F49665736158}" type="slidenum">
              <a:rPr lang="en-US" altLang="en-US"/>
              <a:pPr/>
              <a:t>18</a:t>
            </a:fld>
            <a:endParaRPr lang="en-US" altLang="en-US"/>
          </a:p>
        </p:txBody>
      </p:sp>
      <p:sp>
        <p:nvSpPr>
          <p:cNvPr id="47105" name="Rectangle 1">
            <a:extLst>
              <a:ext uri="{FF2B5EF4-FFF2-40B4-BE49-F238E27FC236}">
                <a16:creationId xmlns:a16="http://schemas.microsoft.com/office/drawing/2014/main" id="{326F8090-3E8E-081C-0723-E7FA93184E6F}"/>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7D5AA6D0-8FB9-4E27-311A-5E84E4031BE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72AC3CC6-DBA1-E6B5-23B3-CBA2EF106D57}"/>
              </a:ext>
            </a:extLst>
          </p:cNvPr>
          <p:cNvSpPr>
            <a:spLocks noGrp="1" noChangeArrowheads="1"/>
          </p:cNvSpPr>
          <p:nvPr>
            <p:ph type="sldNum"/>
          </p:nvPr>
        </p:nvSpPr>
        <p:spPr>
          <a:ln/>
        </p:spPr>
        <p:txBody>
          <a:bodyPr/>
          <a:lstStyle/>
          <a:p>
            <a:fld id="{F9B1BA35-81B1-428F-AB6D-6B26AF496884}" type="slidenum">
              <a:rPr lang="en-US" altLang="en-US"/>
              <a:pPr/>
              <a:t>19</a:t>
            </a:fld>
            <a:endParaRPr lang="en-US" altLang="en-US"/>
          </a:p>
        </p:txBody>
      </p:sp>
      <p:sp>
        <p:nvSpPr>
          <p:cNvPr id="48129" name="Rectangle 1">
            <a:extLst>
              <a:ext uri="{FF2B5EF4-FFF2-40B4-BE49-F238E27FC236}">
                <a16:creationId xmlns:a16="http://schemas.microsoft.com/office/drawing/2014/main" id="{93AB31AC-1A4F-149D-6825-E7CE6B43478A}"/>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820DD298-46C1-9629-D412-BE270D623C6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9B71EA8-0ED8-9252-CDB4-03E6ABA13F86}"/>
              </a:ext>
            </a:extLst>
          </p:cNvPr>
          <p:cNvSpPr>
            <a:spLocks noGrp="1" noChangeArrowheads="1"/>
          </p:cNvSpPr>
          <p:nvPr>
            <p:ph type="sldNum"/>
          </p:nvPr>
        </p:nvSpPr>
        <p:spPr>
          <a:ln/>
        </p:spPr>
        <p:txBody>
          <a:bodyPr/>
          <a:lstStyle/>
          <a:p>
            <a:fld id="{349546F7-DB4A-434C-85BC-DDB36236FDB2}" type="slidenum">
              <a:rPr lang="en-US" altLang="en-US"/>
              <a:pPr/>
              <a:t>2</a:t>
            </a:fld>
            <a:endParaRPr lang="en-US" altLang="en-US"/>
          </a:p>
        </p:txBody>
      </p:sp>
      <p:sp>
        <p:nvSpPr>
          <p:cNvPr id="29697" name="Rectangle 1">
            <a:extLst>
              <a:ext uri="{FF2B5EF4-FFF2-40B4-BE49-F238E27FC236}">
                <a16:creationId xmlns:a16="http://schemas.microsoft.com/office/drawing/2014/main" id="{DD063556-9051-793B-73DD-09DA7380C9D9}"/>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a:extLst>
              <a:ext uri="{FF2B5EF4-FFF2-40B4-BE49-F238E27FC236}">
                <a16:creationId xmlns:a16="http://schemas.microsoft.com/office/drawing/2014/main" id="{1311A6D6-A5E7-77EB-6B95-1F8A9A486E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7CCE481-1253-F74F-BD8C-BB094F5CC5BC}"/>
              </a:ext>
            </a:extLst>
          </p:cNvPr>
          <p:cNvSpPr>
            <a:spLocks noGrp="1" noChangeArrowheads="1"/>
          </p:cNvSpPr>
          <p:nvPr>
            <p:ph type="sldNum"/>
          </p:nvPr>
        </p:nvSpPr>
        <p:spPr>
          <a:ln/>
        </p:spPr>
        <p:txBody>
          <a:bodyPr/>
          <a:lstStyle/>
          <a:p>
            <a:fld id="{8499703E-FF85-41E2-8172-75EF7CE3BEAC}" type="slidenum">
              <a:rPr lang="en-US" altLang="en-US"/>
              <a:pPr/>
              <a:t>20</a:t>
            </a:fld>
            <a:endParaRPr lang="en-US" altLang="en-US"/>
          </a:p>
        </p:txBody>
      </p:sp>
      <p:sp>
        <p:nvSpPr>
          <p:cNvPr id="49153" name="Rectangle 1">
            <a:extLst>
              <a:ext uri="{FF2B5EF4-FFF2-40B4-BE49-F238E27FC236}">
                <a16:creationId xmlns:a16="http://schemas.microsoft.com/office/drawing/2014/main" id="{910DF7F7-BD54-0D92-DA0F-4B6A8B03DCE6}"/>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2C10C229-652B-4F3B-117E-13998ED642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F55F5C2-E57E-9121-BBE5-02E6095BFFC8}"/>
              </a:ext>
            </a:extLst>
          </p:cNvPr>
          <p:cNvSpPr>
            <a:spLocks noGrp="1" noChangeArrowheads="1"/>
          </p:cNvSpPr>
          <p:nvPr>
            <p:ph type="sldNum"/>
          </p:nvPr>
        </p:nvSpPr>
        <p:spPr>
          <a:ln/>
        </p:spPr>
        <p:txBody>
          <a:bodyPr/>
          <a:lstStyle/>
          <a:p>
            <a:fld id="{3A1E890E-240F-4013-9978-603AC64709DB}" type="slidenum">
              <a:rPr lang="en-US" altLang="en-US"/>
              <a:pPr/>
              <a:t>21</a:t>
            </a:fld>
            <a:endParaRPr lang="en-US" altLang="en-US"/>
          </a:p>
        </p:txBody>
      </p:sp>
      <p:sp>
        <p:nvSpPr>
          <p:cNvPr id="50177" name="Rectangle 1">
            <a:extLst>
              <a:ext uri="{FF2B5EF4-FFF2-40B4-BE49-F238E27FC236}">
                <a16:creationId xmlns:a16="http://schemas.microsoft.com/office/drawing/2014/main" id="{721BD98F-724C-9EF7-8B68-4DFB9D90519A}"/>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5C8482C7-9DF6-968A-528C-CF5114AF47B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2DE29B7-5D2B-3ED4-D78C-63BF35CD6453}"/>
              </a:ext>
            </a:extLst>
          </p:cNvPr>
          <p:cNvSpPr>
            <a:spLocks noGrp="1" noChangeArrowheads="1"/>
          </p:cNvSpPr>
          <p:nvPr>
            <p:ph type="sldNum"/>
          </p:nvPr>
        </p:nvSpPr>
        <p:spPr>
          <a:ln/>
        </p:spPr>
        <p:txBody>
          <a:bodyPr/>
          <a:lstStyle/>
          <a:p>
            <a:fld id="{9F345412-14F8-469B-9E68-D6C0445FD9FD}" type="slidenum">
              <a:rPr lang="en-US" altLang="en-US"/>
              <a:pPr/>
              <a:t>22</a:t>
            </a:fld>
            <a:endParaRPr lang="en-US" altLang="en-US"/>
          </a:p>
        </p:txBody>
      </p:sp>
      <p:sp>
        <p:nvSpPr>
          <p:cNvPr id="51201" name="Rectangle 1">
            <a:extLst>
              <a:ext uri="{FF2B5EF4-FFF2-40B4-BE49-F238E27FC236}">
                <a16:creationId xmlns:a16="http://schemas.microsoft.com/office/drawing/2014/main" id="{CCD042E8-2339-EDA4-CFB2-C555D9BBE301}"/>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11666AF5-6865-3D23-F37E-0818641D99A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079F1EE-5346-0D90-13A9-A0BA05646C8A}"/>
              </a:ext>
            </a:extLst>
          </p:cNvPr>
          <p:cNvSpPr>
            <a:spLocks noGrp="1" noChangeArrowheads="1"/>
          </p:cNvSpPr>
          <p:nvPr>
            <p:ph type="sldNum"/>
          </p:nvPr>
        </p:nvSpPr>
        <p:spPr>
          <a:ln/>
        </p:spPr>
        <p:txBody>
          <a:bodyPr/>
          <a:lstStyle/>
          <a:p>
            <a:fld id="{894C7975-5342-412A-AEF7-42028C203E7B}" type="slidenum">
              <a:rPr lang="en-US" altLang="en-US"/>
              <a:pPr/>
              <a:t>23</a:t>
            </a:fld>
            <a:endParaRPr lang="en-US" altLang="en-US"/>
          </a:p>
        </p:txBody>
      </p:sp>
      <p:sp>
        <p:nvSpPr>
          <p:cNvPr id="52225" name="Rectangle 1">
            <a:extLst>
              <a:ext uri="{FF2B5EF4-FFF2-40B4-BE49-F238E27FC236}">
                <a16:creationId xmlns:a16="http://schemas.microsoft.com/office/drawing/2014/main" id="{CA75839E-1A88-C0B5-CFCC-156F88C372F7}"/>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719AB953-A2A6-A76D-97D8-DF42C25FAF8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28AA5B6-B5D7-92D5-D830-1F049276A94E}"/>
              </a:ext>
            </a:extLst>
          </p:cNvPr>
          <p:cNvSpPr>
            <a:spLocks noGrp="1" noChangeArrowheads="1"/>
          </p:cNvSpPr>
          <p:nvPr>
            <p:ph type="sldNum"/>
          </p:nvPr>
        </p:nvSpPr>
        <p:spPr>
          <a:ln/>
        </p:spPr>
        <p:txBody>
          <a:bodyPr/>
          <a:lstStyle/>
          <a:p>
            <a:fld id="{CBFB65E7-619E-42A8-9D7E-5C2C0AE1418F}" type="slidenum">
              <a:rPr lang="en-US" altLang="en-US"/>
              <a:pPr/>
              <a:t>24</a:t>
            </a:fld>
            <a:endParaRPr lang="en-US" altLang="en-US"/>
          </a:p>
        </p:txBody>
      </p:sp>
      <p:sp>
        <p:nvSpPr>
          <p:cNvPr id="53249" name="Rectangle 1">
            <a:extLst>
              <a:ext uri="{FF2B5EF4-FFF2-40B4-BE49-F238E27FC236}">
                <a16:creationId xmlns:a16="http://schemas.microsoft.com/office/drawing/2014/main" id="{71EF1645-5B08-753E-D016-DF89ADA51A8B}"/>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7277DD43-0953-4EE3-875F-0269C28C884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2D3D77B8-D191-3BD2-0473-4E5974D0C669}"/>
              </a:ext>
            </a:extLst>
          </p:cNvPr>
          <p:cNvSpPr>
            <a:spLocks noGrp="1" noChangeArrowheads="1"/>
          </p:cNvSpPr>
          <p:nvPr>
            <p:ph type="sldNum"/>
          </p:nvPr>
        </p:nvSpPr>
        <p:spPr>
          <a:ln/>
        </p:spPr>
        <p:txBody>
          <a:bodyPr/>
          <a:lstStyle/>
          <a:p>
            <a:fld id="{DE4E4E23-FFCC-4D29-8C5C-31F2FC491995}" type="slidenum">
              <a:rPr lang="en-US" altLang="en-US"/>
              <a:pPr/>
              <a:t>3</a:t>
            </a:fld>
            <a:endParaRPr lang="en-US" altLang="en-US"/>
          </a:p>
        </p:txBody>
      </p:sp>
      <p:sp>
        <p:nvSpPr>
          <p:cNvPr id="30721" name="Rectangle 1">
            <a:extLst>
              <a:ext uri="{FF2B5EF4-FFF2-40B4-BE49-F238E27FC236}">
                <a16:creationId xmlns:a16="http://schemas.microsoft.com/office/drawing/2014/main" id="{18A3DA83-1E3F-C0E3-AEAB-7F367ECF6177}"/>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a:extLst>
              <a:ext uri="{FF2B5EF4-FFF2-40B4-BE49-F238E27FC236}">
                <a16:creationId xmlns:a16="http://schemas.microsoft.com/office/drawing/2014/main" id="{942362AD-A6E7-2CB9-3AF9-95F6BABD203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2F3E3C5-557F-D8C3-CDE4-C6A94E6DF0E4}"/>
              </a:ext>
            </a:extLst>
          </p:cNvPr>
          <p:cNvSpPr>
            <a:spLocks noGrp="1" noChangeArrowheads="1"/>
          </p:cNvSpPr>
          <p:nvPr>
            <p:ph type="sldNum"/>
          </p:nvPr>
        </p:nvSpPr>
        <p:spPr>
          <a:ln/>
        </p:spPr>
        <p:txBody>
          <a:bodyPr/>
          <a:lstStyle/>
          <a:p>
            <a:fld id="{60B27215-3687-4D18-A1A8-C7FB7EE03720}" type="slidenum">
              <a:rPr lang="en-US" altLang="en-US"/>
              <a:pPr/>
              <a:t>4</a:t>
            </a:fld>
            <a:endParaRPr lang="en-US" altLang="en-US"/>
          </a:p>
        </p:txBody>
      </p:sp>
      <p:sp>
        <p:nvSpPr>
          <p:cNvPr id="31745" name="Rectangle 1">
            <a:extLst>
              <a:ext uri="{FF2B5EF4-FFF2-40B4-BE49-F238E27FC236}">
                <a16:creationId xmlns:a16="http://schemas.microsoft.com/office/drawing/2014/main" id="{82A020DB-0B9D-2BCA-F4A8-B6D175B1FCB9}"/>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a:extLst>
              <a:ext uri="{FF2B5EF4-FFF2-40B4-BE49-F238E27FC236}">
                <a16:creationId xmlns:a16="http://schemas.microsoft.com/office/drawing/2014/main" id="{791D112D-1D1A-385A-84D3-8BFE9E4028C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9EF695B-CBCF-2CC9-143E-2D570BCB2A8D}"/>
              </a:ext>
            </a:extLst>
          </p:cNvPr>
          <p:cNvSpPr>
            <a:spLocks noGrp="1" noChangeArrowheads="1"/>
          </p:cNvSpPr>
          <p:nvPr>
            <p:ph type="sldNum"/>
          </p:nvPr>
        </p:nvSpPr>
        <p:spPr>
          <a:ln/>
        </p:spPr>
        <p:txBody>
          <a:bodyPr/>
          <a:lstStyle/>
          <a:p>
            <a:fld id="{FA1577BE-29DC-4BA0-95B7-F670138F7CE5}" type="slidenum">
              <a:rPr lang="en-US" altLang="en-US"/>
              <a:pPr/>
              <a:t>5</a:t>
            </a:fld>
            <a:endParaRPr lang="en-US" altLang="en-US"/>
          </a:p>
        </p:txBody>
      </p:sp>
      <p:sp>
        <p:nvSpPr>
          <p:cNvPr id="32769" name="Rectangle 1">
            <a:extLst>
              <a:ext uri="{FF2B5EF4-FFF2-40B4-BE49-F238E27FC236}">
                <a16:creationId xmlns:a16="http://schemas.microsoft.com/office/drawing/2014/main" id="{1A9B20EE-6270-A5E1-7824-77530C7F9448}"/>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a:extLst>
              <a:ext uri="{FF2B5EF4-FFF2-40B4-BE49-F238E27FC236}">
                <a16:creationId xmlns:a16="http://schemas.microsoft.com/office/drawing/2014/main" id="{2ECA200C-D85E-7083-14B1-0987810A9AC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F8510D9-BB3A-5CB9-FB6C-6359E08A9F47}"/>
              </a:ext>
            </a:extLst>
          </p:cNvPr>
          <p:cNvSpPr>
            <a:spLocks noGrp="1" noChangeArrowheads="1"/>
          </p:cNvSpPr>
          <p:nvPr>
            <p:ph type="sldNum"/>
          </p:nvPr>
        </p:nvSpPr>
        <p:spPr>
          <a:ln/>
        </p:spPr>
        <p:txBody>
          <a:bodyPr/>
          <a:lstStyle/>
          <a:p>
            <a:fld id="{99EC03DA-FF1B-4A20-8A7D-7056547A04AC}" type="slidenum">
              <a:rPr lang="en-US" altLang="en-US"/>
              <a:pPr/>
              <a:t>6</a:t>
            </a:fld>
            <a:endParaRPr lang="en-US" altLang="en-US"/>
          </a:p>
        </p:txBody>
      </p:sp>
      <p:sp>
        <p:nvSpPr>
          <p:cNvPr id="33793" name="Rectangle 1">
            <a:extLst>
              <a:ext uri="{FF2B5EF4-FFF2-40B4-BE49-F238E27FC236}">
                <a16:creationId xmlns:a16="http://schemas.microsoft.com/office/drawing/2014/main" id="{82AF9090-23FA-6989-7A66-85B00E3192A1}"/>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900DC02C-57CB-AFA7-1E81-FE51409960CD}"/>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5C2E4862-C71B-429D-0C36-BBEAF46A46AE}"/>
              </a:ext>
            </a:extLst>
          </p:cNvPr>
          <p:cNvSpPr>
            <a:spLocks noGrp="1" noChangeArrowheads="1"/>
          </p:cNvSpPr>
          <p:nvPr>
            <p:ph type="sldNum"/>
          </p:nvPr>
        </p:nvSpPr>
        <p:spPr>
          <a:ln/>
        </p:spPr>
        <p:txBody>
          <a:bodyPr/>
          <a:lstStyle/>
          <a:p>
            <a:fld id="{58D73603-0CEB-4D6A-81D7-6AAFC6E60F0D}" type="slidenum">
              <a:rPr lang="en-US" altLang="en-US"/>
              <a:pPr/>
              <a:t>7</a:t>
            </a:fld>
            <a:endParaRPr lang="en-US" altLang="en-US"/>
          </a:p>
        </p:txBody>
      </p:sp>
      <p:sp>
        <p:nvSpPr>
          <p:cNvPr id="35841" name="Rectangle 1">
            <a:extLst>
              <a:ext uri="{FF2B5EF4-FFF2-40B4-BE49-F238E27FC236}">
                <a16:creationId xmlns:a16="http://schemas.microsoft.com/office/drawing/2014/main" id="{4ECCAA9F-23A1-6A2A-3516-50DD41A23703}"/>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55C64D91-B4F7-D1FD-E6E3-4C5105E7207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673F21BE-E5FA-F18E-C0AA-A283F6F94CA1}"/>
              </a:ext>
            </a:extLst>
          </p:cNvPr>
          <p:cNvSpPr>
            <a:spLocks noGrp="1" noChangeArrowheads="1"/>
          </p:cNvSpPr>
          <p:nvPr>
            <p:ph type="sldNum"/>
          </p:nvPr>
        </p:nvSpPr>
        <p:spPr>
          <a:ln/>
        </p:spPr>
        <p:txBody>
          <a:bodyPr/>
          <a:lstStyle/>
          <a:p>
            <a:fld id="{14AF1EE9-1EE1-4D40-9CDE-E9B868DCCBA3}" type="slidenum">
              <a:rPr lang="en-US" altLang="en-US"/>
              <a:pPr/>
              <a:t>8</a:t>
            </a:fld>
            <a:endParaRPr lang="en-US" altLang="en-US"/>
          </a:p>
        </p:txBody>
      </p:sp>
      <p:sp>
        <p:nvSpPr>
          <p:cNvPr id="36865" name="Rectangle 1">
            <a:extLst>
              <a:ext uri="{FF2B5EF4-FFF2-40B4-BE49-F238E27FC236}">
                <a16:creationId xmlns:a16="http://schemas.microsoft.com/office/drawing/2014/main" id="{05FB35F7-B221-92F7-E25B-243CB8388CA2}"/>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a:extLst>
              <a:ext uri="{FF2B5EF4-FFF2-40B4-BE49-F238E27FC236}">
                <a16:creationId xmlns:a16="http://schemas.microsoft.com/office/drawing/2014/main" id="{3CC3BE24-057A-03F6-BF99-EC456DDB467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6D827E8-2F9B-EEA0-D08D-E05D1E6F1BC9}"/>
              </a:ext>
            </a:extLst>
          </p:cNvPr>
          <p:cNvSpPr>
            <a:spLocks noGrp="1" noChangeArrowheads="1"/>
          </p:cNvSpPr>
          <p:nvPr>
            <p:ph type="sldNum"/>
          </p:nvPr>
        </p:nvSpPr>
        <p:spPr>
          <a:ln/>
        </p:spPr>
        <p:txBody>
          <a:bodyPr/>
          <a:lstStyle/>
          <a:p>
            <a:fld id="{0B186479-6DB4-4B70-85B7-A989BC92DCED}" type="slidenum">
              <a:rPr lang="en-US" altLang="en-US"/>
              <a:pPr/>
              <a:t>9</a:t>
            </a:fld>
            <a:endParaRPr lang="en-US" altLang="en-US"/>
          </a:p>
        </p:txBody>
      </p:sp>
      <p:sp>
        <p:nvSpPr>
          <p:cNvPr id="34817" name="Rectangle 1">
            <a:extLst>
              <a:ext uri="{FF2B5EF4-FFF2-40B4-BE49-F238E27FC236}">
                <a16:creationId xmlns:a16="http://schemas.microsoft.com/office/drawing/2014/main" id="{78440681-DC1C-783D-D440-5ED78BBC6B2A}"/>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C0DC74B9-A77E-D3C2-35D3-E49C982E2EE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8F8-E93E-8AAC-EC2F-C6A56414A59B}"/>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9D944A-7958-02EF-889D-810582024AE3}"/>
              </a:ext>
            </a:extLst>
          </p:cNvPr>
          <p:cNvSpPr>
            <a:spLocks noGrp="1"/>
          </p:cNvSpPr>
          <p:nvPr>
            <p:ph type="subTitle" idx="1"/>
          </p:nvPr>
        </p:nvSpPr>
        <p:spPr>
          <a:xfrm>
            <a:off x="2286000" y="5403850"/>
            <a:ext cx="13716000" cy="24844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0F08B6-483F-3EAF-867B-6186BFB8707E}"/>
              </a:ext>
            </a:extLst>
          </p:cNvPr>
          <p:cNvSpPr>
            <a:spLocks noGrp="1"/>
          </p:cNvSpPr>
          <p:nvPr>
            <p:ph type="dt" idx="10"/>
          </p:nvPr>
        </p:nvSpPr>
        <p:spPr/>
        <p:txBody>
          <a:bodyPr/>
          <a:lstStyle>
            <a:lvl1pPr>
              <a:defRPr/>
            </a:lvl1pPr>
          </a:lstStyle>
          <a:p>
            <a:r>
              <a:rPr lang="en-US" altLang="en-US"/>
              <a:t>10/9/23</a:t>
            </a:r>
          </a:p>
        </p:txBody>
      </p:sp>
      <p:sp>
        <p:nvSpPr>
          <p:cNvPr id="5" name="Slide Number Placeholder 4">
            <a:extLst>
              <a:ext uri="{FF2B5EF4-FFF2-40B4-BE49-F238E27FC236}">
                <a16:creationId xmlns:a16="http://schemas.microsoft.com/office/drawing/2014/main" id="{7BC58AB3-459B-F6ED-BE21-E3AAF8A9B23E}"/>
              </a:ext>
            </a:extLst>
          </p:cNvPr>
          <p:cNvSpPr>
            <a:spLocks noGrp="1"/>
          </p:cNvSpPr>
          <p:nvPr>
            <p:ph type="sldNum" idx="11"/>
          </p:nvPr>
        </p:nvSpPr>
        <p:spPr/>
        <p:txBody>
          <a:bodyPr/>
          <a:lstStyle>
            <a:lvl1pPr>
              <a:defRPr/>
            </a:lvl1pPr>
          </a:lstStyle>
          <a:p>
            <a:fld id="{69428072-B406-40FD-8B3E-6E0B6DF3A16D}" type="slidenum">
              <a:rPr lang="en-US" altLang="en-US"/>
              <a:pPr/>
              <a:t>‹#›</a:t>
            </a:fld>
            <a:endParaRPr lang="en-US" altLang="en-US"/>
          </a:p>
        </p:txBody>
      </p:sp>
    </p:spTree>
    <p:extLst>
      <p:ext uri="{BB962C8B-B14F-4D97-AF65-F5344CB8AC3E}">
        <p14:creationId xmlns:p14="http://schemas.microsoft.com/office/powerpoint/2010/main" val="1947959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B549-4088-C62B-16F6-2056B20D9C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A876AA-31D6-D95F-20FD-17FED1C9C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33D42-1A80-C1DC-7D25-26BDD1BCE7D6}"/>
              </a:ext>
            </a:extLst>
          </p:cNvPr>
          <p:cNvSpPr>
            <a:spLocks noGrp="1"/>
          </p:cNvSpPr>
          <p:nvPr>
            <p:ph type="dt" idx="10"/>
          </p:nvPr>
        </p:nvSpPr>
        <p:spPr/>
        <p:txBody>
          <a:bodyPr/>
          <a:lstStyle>
            <a:lvl1pPr>
              <a:defRPr/>
            </a:lvl1pPr>
          </a:lstStyle>
          <a:p>
            <a:r>
              <a:rPr lang="en-US" altLang="en-US"/>
              <a:t>10/9/23</a:t>
            </a:r>
          </a:p>
        </p:txBody>
      </p:sp>
      <p:sp>
        <p:nvSpPr>
          <p:cNvPr id="5" name="Slide Number Placeholder 4">
            <a:extLst>
              <a:ext uri="{FF2B5EF4-FFF2-40B4-BE49-F238E27FC236}">
                <a16:creationId xmlns:a16="http://schemas.microsoft.com/office/drawing/2014/main" id="{1BC63A5C-C7E1-2054-D063-E84EDAA620EE}"/>
              </a:ext>
            </a:extLst>
          </p:cNvPr>
          <p:cNvSpPr>
            <a:spLocks noGrp="1"/>
          </p:cNvSpPr>
          <p:nvPr>
            <p:ph type="sldNum" idx="11"/>
          </p:nvPr>
        </p:nvSpPr>
        <p:spPr/>
        <p:txBody>
          <a:bodyPr/>
          <a:lstStyle>
            <a:lvl1pPr>
              <a:defRPr/>
            </a:lvl1pPr>
          </a:lstStyle>
          <a:p>
            <a:fld id="{BA783BE9-C30B-473B-9FBF-FDF0FBBF9B4B}" type="slidenum">
              <a:rPr lang="en-US" altLang="en-US"/>
              <a:pPr/>
              <a:t>‹#›</a:t>
            </a:fld>
            <a:endParaRPr lang="en-US" altLang="en-US"/>
          </a:p>
        </p:txBody>
      </p:sp>
    </p:spTree>
    <p:extLst>
      <p:ext uri="{BB962C8B-B14F-4D97-AF65-F5344CB8AC3E}">
        <p14:creationId xmlns:p14="http://schemas.microsoft.com/office/powerpoint/2010/main" val="323339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C8CCE-2A5C-E9C2-40E1-8B6698974CB6}"/>
              </a:ext>
            </a:extLst>
          </p:cNvPr>
          <p:cNvSpPr>
            <a:spLocks noGrp="1"/>
          </p:cNvSpPr>
          <p:nvPr>
            <p:ph type="title" orient="vert"/>
          </p:nvPr>
        </p:nvSpPr>
        <p:spPr>
          <a:xfrm>
            <a:off x="13255625" y="411163"/>
            <a:ext cx="4113213" cy="87788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046607-0534-8D4D-1507-8E32330AC7B8}"/>
              </a:ext>
            </a:extLst>
          </p:cNvPr>
          <p:cNvSpPr>
            <a:spLocks noGrp="1"/>
          </p:cNvSpPr>
          <p:nvPr>
            <p:ph type="body" orient="vert" idx="1"/>
          </p:nvPr>
        </p:nvSpPr>
        <p:spPr>
          <a:xfrm>
            <a:off x="914400" y="411163"/>
            <a:ext cx="12188825" cy="8778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85141-11B8-19A9-5D25-5AFCA91479FF}"/>
              </a:ext>
            </a:extLst>
          </p:cNvPr>
          <p:cNvSpPr>
            <a:spLocks noGrp="1"/>
          </p:cNvSpPr>
          <p:nvPr>
            <p:ph type="dt" idx="10"/>
          </p:nvPr>
        </p:nvSpPr>
        <p:spPr/>
        <p:txBody>
          <a:bodyPr/>
          <a:lstStyle>
            <a:lvl1pPr>
              <a:defRPr/>
            </a:lvl1pPr>
          </a:lstStyle>
          <a:p>
            <a:r>
              <a:rPr lang="en-US" altLang="en-US"/>
              <a:t>10/9/23</a:t>
            </a:r>
          </a:p>
        </p:txBody>
      </p:sp>
      <p:sp>
        <p:nvSpPr>
          <p:cNvPr id="5" name="Slide Number Placeholder 4">
            <a:extLst>
              <a:ext uri="{FF2B5EF4-FFF2-40B4-BE49-F238E27FC236}">
                <a16:creationId xmlns:a16="http://schemas.microsoft.com/office/drawing/2014/main" id="{B1A57725-982A-ABEA-F801-C81D1D8701BB}"/>
              </a:ext>
            </a:extLst>
          </p:cNvPr>
          <p:cNvSpPr>
            <a:spLocks noGrp="1"/>
          </p:cNvSpPr>
          <p:nvPr>
            <p:ph type="sldNum" idx="11"/>
          </p:nvPr>
        </p:nvSpPr>
        <p:spPr/>
        <p:txBody>
          <a:bodyPr/>
          <a:lstStyle>
            <a:lvl1pPr>
              <a:defRPr/>
            </a:lvl1pPr>
          </a:lstStyle>
          <a:p>
            <a:fld id="{6F0EF781-BDD1-41F0-9AF0-A6A60DBD77A0}" type="slidenum">
              <a:rPr lang="en-US" altLang="en-US"/>
              <a:pPr/>
              <a:t>‹#›</a:t>
            </a:fld>
            <a:endParaRPr lang="en-US" altLang="en-US"/>
          </a:p>
        </p:txBody>
      </p:sp>
    </p:spTree>
    <p:extLst>
      <p:ext uri="{BB962C8B-B14F-4D97-AF65-F5344CB8AC3E}">
        <p14:creationId xmlns:p14="http://schemas.microsoft.com/office/powerpoint/2010/main" val="175079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0E23-4E6C-AAEE-6E0A-3F7B9A84A2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B1DC9-F0C4-7CFF-43DC-A9185B46D7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22A61-1FEA-5990-312C-337536AECEDE}"/>
              </a:ext>
            </a:extLst>
          </p:cNvPr>
          <p:cNvSpPr>
            <a:spLocks noGrp="1"/>
          </p:cNvSpPr>
          <p:nvPr>
            <p:ph type="dt" idx="10"/>
          </p:nvPr>
        </p:nvSpPr>
        <p:spPr/>
        <p:txBody>
          <a:bodyPr/>
          <a:lstStyle>
            <a:lvl1pPr>
              <a:defRPr/>
            </a:lvl1pPr>
          </a:lstStyle>
          <a:p>
            <a:r>
              <a:rPr lang="en-US" altLang="en-US"/>
              <a:t>10/9/23</a:t>
            </a:r>
          </a:p>
        </p:txBody>
      </p:sp>
      <p:sp>
        <p:nvSpPr>
          <p:cNvPr id="5" name="Slide Number Placeholder 4">
            <a:extLst>
              <a:ext uri="{FF2B5EF4-FFF2-40B4-BE49-F238E27FC236}">
                <a16:creationId xmlns:a16="http://schemas.microsoft.com/office/drawing/2014/main" id="{903AAFF5-1FFF-6F87-8C6E-ACFF6F1FC3CB}"/>
              </a:ext>
            </a:extLst>
          </p:cNvPr>
          <p:cNvSpPr>
            <a:spLocks noGrp="1"/>
          </p:cNvSpPr>
          <p:nvPr>
            <p:ph type="sldNum" idx="11"/>
          </p:nvPr>
        </p:nvSpPr>
        <p:spPr/>
        <p:txBody>
          <a:bodyPr/>
          <a:lstStyle>
            <a:lvl1pPr>
              <a:defRPr/>
            </a:lvl1pPr>
          </a:lstStyle>
          <a:p>
            <a:fld id="{C932C7D1-2ACE-4D04-AB65-D11F51D88705}" type="slidenum">
              <a:rPr lang="en-US" altLang="en-US"/>
              <a:pPr/>
              <a:t>‹#›</a:t>
            </a:fld>
            <a:endParaRPr lang="en-US" altLang="en-US"/>
          </a:p>
        </p:txBody>
      </p:sp>
    </p:spTree>
    <p:extLst>
      <p:ext uri="{BB962C8B-B14F-4D97-AF65-F5344CB8AC3E}">
        <p14:creationId xmlns:p14="http://schemas.microsoft.com/office/powerpoint/2010/main" val="128666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3EB4-7E69-A9CB-BA10-47EF02612B9C}"/>
              </a:ext>
            </a:extLst>
          </p:cNvPr>
          <p:cNvSpPr>
            <a:spLocks noGrp="1"/>
          </p:cNvSpPr>
          <p:nvPr>
            <p:ph type="title"/>
          </p:nvPr>
        </p:nvSpPr>
        <p:spPr>
          <a:xfrm>
            <a:off x="1247775" y="2565400"/>
            <a:ext cx="15773400" cy="427990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0247EE-696C-6EF0-30FE-CC4D52244530}"/>
              </a:ext>
            </a:extLst>
          </p:cNvPr>
          <p:cNvSpPr>
            <a:spLocks noGrp="1"/>
          </p:cNvSpPr>
          <p:nvPr>
            <p:ph type="body" idx="1"/>
          </p:nvPr>
        </p:nvSpPr>
        <p:spPr>
          <a:xfrm>
            <a:off x="1247775" y="6884988"/>
            <a:ext cx="15773400" cy="22510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CF18AC7-F4A7-B6A2-7F99-4171C7256DE1}"/>
              </a:ext>
            </a:extLst>
          </p:cNvPr>
          <p:cNvSpPr>
            <a:spLocks noGrp="1"/>
          </p:cNvSpPr>
          <p:nvPr>
            <p:ph type="dt" idx="10"/>
          </p:nvPr>
        </p:nvSpPr>
        <p:spPr/>
        <p:txBody>
          <a:bodyPr/>
          <a:lstStyle>
            <a:lvl1pPr>
              <a:defRPr/>
            </a:lvl1pPr>
          </a:lstStyle>
          <a:p>
            <a:r>
              <a:rPr lang="en-US" altLang="en-US"/>
              <a:t>10/9/23</a:t>
            </a:r>
          </a:p>
        </p:txBody>
      </p:sp>
      <p:sp>
        <p:nvSpPr>
          <p:cNvPr id="5" name="Slide Number Placeholder 4">
            <a:extLst>
              <a:ext uri="{FF2B5EF4-FFF2-40B4-BE49-F238E27FC236}">
                <a16:creationId xmlns:a16="http://schemas.microsoft.com/office/drawing/2014/main" id="{69EF4F31-A076-A723-258B-12E5D232F903}"/>
              </a:ext>
            </a:extLst>
          </p:cNvPr>
          <p:cNvSpPr>
            <a:spLocks noGrp="1"/>
          </p:cNvSpPr>
          <p:nvPr>
            <p:ph type="sldNum" idx="11"/>
          </p:nvPr>
        </p:nvSpPr>
        <p:spPr/>
        <p:txBody>
          <a:bodyPr/>
          <a:lstStyle>
            <a:lvl1pPr>
              <a:defRPr/>
            </a:lvl1pPr>
          </a:lstStyle>
          <a:p>
            <a:fld id="{977D35DC-4BB2-4424-80FC-3C163B47A8D3}" type="slidenum">
              <a:rPr lang="en-US" altLang="en-US"/>
              <a:pPr/>
              <a:t>‹#›</a:t>
            </a:fld>
            <a:endParaRPr lang="en-US" altLang="en-US"/>
          </a:p>
        </p:txBody>
      </p:sp>
    </p:spTree>
    <p:extLst>
      <p:ext uri="{BB962C8B-B14F-4D97-AF65-F5344CB8AC3E}">
        <p14:creationId xmlns:p14="http://schemas.microsoft.com/office/powerpoint/2010/main" val="63401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F97C-801A-A898-E610-A7D65AE1C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F207E-661F-AA99-0E0E-87F8E0FE964E}"/>
              </a:ext>
            </a:extLst>
          </p:cNvPr>
          <p:cNvSpPr>
            <a:spLocks noGrp="1"/>
          </p:cNvSpPr>
          <p:nvPr>
            <p:ph sz="half" idx="1"/>
          </p:nvPr>
        </p:nvSpPr>
        <p:spPr>
          <a:xfrm>
            <a:off x="914400" y="2406650"/>
            <a:ext cx="8150225" cy="678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E25DA7-3C3D-CF54-918B-7773A673F1F2}"/>
              </a:ext>
            </a:extLst>
          </p:cNvPr>
          <p:cNvSpPr>
            <a:spLocks noGrp="1"/>
          </p:cNvSpPr>
          <p:nvPr>
            <p:ph sz="half" idx="2"/>
          </p:nvPr>
        </p:nvSpPr>
        <p:spPr>
          <a:xfrm>
            <a:off x="9217025" y="2406650"/>
            <a:ext cx="8151813" cy="678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09372-D335-A4F3-2DFF-81838B0CE301}"/>
              </a:ext>
            </a:extLst>
          </p:cNvPr>
          <p:cNvSpPr>
            <a:spLocks noGrp="1"/>
          </p:cNvSpPr>
          <p:nvPr>
            <p:ph type="dt" idx="10"/>
          </p:nvPr>
        </p:nvSpPr>
        <p:spPr/>
        <p:txBody>
          <a:bodyPr/>
          <a:lstStyle>
            <a:lvl1pPr>
              <a:defRPr/>
            </a:lvl1pPr>
          </a:lstStyle>
          <a:p>
            <a:r>
              <a:rPr lang="en-US" altLang="en-US"/>
              <a:t>10/9/23</a:t>
            </a:r>
          </a:p>
        </p:txBody>
      </p:sp>
      <p:sp>
        <p:nvSpPr>
          <p:cNvPr id="6" name="Slide Number Placeholder 5">
            <a:extLst>
              <a:ext uri="{FF2B5EF4-FFF2-40B4-BE49-F238E27FC236}">
                <a16:creationId xmlns:a16="http://schemas.microsoft.com/office/drawing/2014/main" id="{79F8C06A-82A5-4CE6-16F4-1657D95195A4}"/>
              </a:ext>
            </a:extLst>
          </p:cNvPr>
          <p:cNvSpPr>
            <a:spLocks noGrp="1"/>
          </p:cNvSpPr>
          <p:nvPr>
            <p:ph type="sldNum" idx="11"/>
          </p:nvPr>
        </p:nvSpPr>
        <p:spPr/>
        <p:txBody>
          <a:bodyPr/>
          <a:lstStyle>
            <a:lvl1pPr>
              <a:defRPr/>
            </a:lvl1pPr>
          </a:lstStyle>
          <a:p>
            <a:fld id="{25B95315-485C-4BEF-AEF1-23C5698EB51F}" type="slidenum">
              <a:rPr lang="en-US" altLang="en-US"/>
              <a:pPr/>
              <a:t>‹#›</a:t>
            </a:fld>
            <a:endParaRPr lang="en-US" altLang="en-US"/>
          </a:p>
        </p:txBody>
      </p:sp>
    </p:spTree>
    <p:extLst>
      <p:ext uri="{BB962C8B-B14F-4D97-AF65-F5344CB8AC3E}">
        <p14:creationId xmlns:p14="http://schemas.microsoft.com/office/powerpoint/2010/main" val="91225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2BA5-2497-8AA2-C1D4-5383D8F0598F}"/>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584C20-50B9-4927-9FED-5DF060E019D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1F4505-4048-5C30-FE32-5BDCD3C586BA}"/>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FD0C01-D824-0EBC-1415-5C363C63175F}"/>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9BF31-6FB3-C5E8-DEAB-9DCB328D22BB}"/>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CB325-273C-E1EB-E52C-DEC088D48C94}"/>
              </a:ext>
            </a:extLst>
          </p:cNvPr>
          <p:cNvSpPr>
            <a:spLocks noGrp="1"/>
          </p:cNvSpPr>
          <p:nvPr>
            <p:ph type="dt" idx="10"/>
          </p:nvPr>
        </p:nvSpPr>
        <p:spPr/>
        <p:txBody>
          <a:bodyPr/>
          <a:lstStyle>
            <a:lvl1pPr>
              <a:defRPr/>
            </a:lvl1pPr>
          </a:lstStyle>
          <a:p>
            <a:r>
              <a:rPr lang="en-US" altLang="en-US"/>
              <a:t>10/9/23</a:t>
            </a:r>
          </a:p>
        </p:txBody>
      </p:sp>
      <p:sp>
        <p:nvSpPr>
          <p:cNvPr id="8" name="Slide Number Placeholder 7">
            <a:extLst>
              <a:ext uri="{FF2B5EF4-FFF2-40B4-BE49-F238E27FC236}">
                <a16:creationId xmlns:a16="http://schemas.microsoft.com/office/drawing/2014/main" id="{42321953-BF3E-6ABD-208C-A99FE5AAB238}"/>
              </a:ext>
            </a:extLst>
          </p:cNvPr>
          <p:cNvSpPr>
            <a:spLocks noGrp="1"/>
          </p:cNvSpPr>
          <p:nvPr>
            <p:ph type="sldNum" idx="11"/>
          </p:nvPr>
        </p:nvSpPr>
        <p:spPr/>
        <p:txBody>
          <a:bodyPr/>
          <a:lstStyle>
            <a:lvl1pPr>
              <a:defRPr/>
            </a:lvl1pPr>
          </a:lstStyle>
          <a:p>
            <a:fld id="{24A5B06D-CB60-4CAE-AEC3-762974960FC6}" type="slidenum">
              <a:rPr lang="en-US" altLang="en-US"/>
              <a:pPr/>
              <a:t>‹#›</a:t>
            </a:fld>
            <a:endParaRPr lang="en-US" altLang="en-US"/>
          </a:p>
        </p:txBody>
      </p:sp>
    </p:spTree>
    <p:extLst>
      <p:ext uri="{BB962C8B-B14F-4D97-AF65-F5344CB8AC3E}">
        <p14:creationId xmlns:p14="http://schemas.microsoft.com/office/powerpoint/2010/main" val="40614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A566-E7B1-3459-0661-605FF3A5A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E505A3-04A6-0A3B-ACBB-7D18F588F65B}"/>
              </a:ext>
            </a:extLst>
          </p:cNvPr>
          <p:cNvSpPr>
            <a:spLocks noGrp="1"/>
          </p:cNvSpPr>
          <p:nvPr>
            <p:ph type="dt" idx="10"/>
          </p:nvPr>
        </p:nvSpPr>
        <p:spPr/>
        <p:txBody>
          <a:bodyPr/>
          <a:lstStyle>
            <a:lvl1pPr>
              <a:defRPr/>
            </a:lvl1pPr>
          </a:lstStyle>
          <a:p>
            <a:r>
              <a:rPr lang="en-US" altLang="en-US"/>
              <a:t>10/9/23</a:t>
            </a:r>
          </a:p>
        </p:txBody>
      </p:sp>
      <p:sp>
        <p:nvSpPr>
          <p:cNvPr id="4" name="Slide Number Placeholder 3">
            <a:extLst>
              <a:ext uri="{FF2B5EF4-FFF2-40B4-BE49-F238E27FC236}">
                <a16:creationId xmlns:a16="http://schemas.microsoft.com/office/drawing/2014/main" id="{6FE03C3A-0408-54DF-D69B-5DF6FE523CB6}"/>
              </a:ext>
            </a:extLst>
          </p:cNvPr>
          <p:cNvSpPr>
            <a:spLocks noGrp="1"/>
          </p:cNvSpPr>
          <p:nvPr>
            <p:ph type="sldNum" idx="11"/>
          </p:nvPr>
        </p:nvSpPr>
        <p:spPr/>
        <p:txBody>
          <a:bodyPr/>
          <a:lstStyle>
            <a:lvl1pPr>
              <a:defRPr/>
            </a:lvl1pPr>
          </a:lstStyle>
          <a:p>
            <a:fld id="{19FE6A3F-DC4B-44EB-B908-10B717D43C8C}" type="slidenum">
              <a:rPr lang="en-US" altLang="en-US"/>
              <a:pPr/>
              <a:t>‹#›</a:t>
            </a:fld>
            <a:endParaRPr lang="en-US" altLang="en-US"/>
          </a:p>
        </p:txBody>
      </p:sp>
    </p:spTree>
    <p:extLst>
      <p:ext uri="{BB962C8B-B14F-4D97-AF65-F5344CB8AC3E}">
        <p14:creationId xmlns:p14="http://schemas.microsoft.com/office/powerpoint/2010/main" val="3640068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0ED535-4D0B-3379-566F-4CE7EF1055CB}"/>
              </a:ext>
            </a:extLst>
          </p:cNvPr>
          <p:cNvSpPr>
            <a:spLocks noGrp="1"/>
          </p:cNvSpPr>
          <p:nvPr>
            <p:ph type="dt" idx="10"/>
          </p:nvPr>
        </p:nvSpPr>
        <p:spPr/>
        <p:txBody>
          <a:bodyPr/>
          <a:lstStyle>
            <a:lvl1pPr>
              <a:defRPr/>
            </a:lvl1pPr>
          </a:lstStyle>
          <a:p>
            <a:r>
              <a:rPr lang="en-US" altLang="en-US"/>
              <a:t>10/9/23</a:t>
            </a:r>
          </a:p>
        </p:txBody>
      </p:sp>
      <p:sp>
        <p:nvSpPr>
          <p:cNvPr id="3" name="Slide Number Placeholder 2">
            <a:extLst>
              <a:ext uri="{FF2B5EF4-FFF2-40B4-BE49-F238E27FC236}">
                <a16:creationId xmlns:a16="http://schemas.microsoft.com/office/drawing/2014/main" id="{2A352A13-4784-70F7-C392-5EC5D42A3A47}"/>
              </a:ext>
            </a:extLst>
          </p:cNvPr>
          <p:cNvSpPr>
            <a:spLocks noGrp="1"/>
          </p:cNvSpPr>
          <p:nvPr>
            <p:ph type="sldNum" idx="11"/>
          </p:nvPr>
        </p:nvSpPr>
        <p:spPr/>
        <p:txBody>
          <a:bodyPr/>
          <a:lstStyle>
            <a:lvl1pPr>
              <a:defRPr/>
            </a:lvl1pPr>
          </a:lstStyle>
          <a:p>
            <a:fld id="{019FCEBF-C32D-422B-8D1B-194AC2CDA52A}" type="slidenum">
              <a:rPr lang="en-US" altLang="en-US"/>
              <a:pPr/>
              <a:t>‹#›</a:t>
            </a:fld>
            <a:endParaRPr lang="en-US" altLang="en-US"/>
          </a:p>
        </p:txBody>
      </p:sp>
    </p:spTree>
    <p:extLst>
      <p:ext uri="{BB962C8B-B14F-4D97-AF65-F5344CB8AC3E}">
        <p14:creationId xmlns:p14="http://schemas.microsoft.com/office/powerpoint/2010/main" val="2993904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920E-C772-4B4F-190C-D50FFDDA2DBE}"/>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090B5-EB92-D444-A1AB-52EC4A354DEF}"/>
              </a:ext>
            </a:extLst>
          </p:cNvPr>
          <p:cNvSpPr>
            <a:spLocks noGrp="1"/>
          </p:cNvSpPr>
          <p:nvPr>
            <p:ph idx="1"/>
          </p:nvPr>
        </p:nvSpPr>
        <p:spPr>
          <a:xfrm>
            <a:off x="7775575" y="1481138"/>
            <a:ext cx="9258300" cy="7312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9DD47-A9EE-F70D-1F19-3FC39982DC1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CC7A8-2A36-BF09-DD5D-27A5B1E2CDE3}"/>
              </a:ext>
            </a:extLst>
          </p:cNvPr>
          <p:cNvSpPr>
            <a:spLocks noGrp="1"/>
          </p:cNvSpPr>
          <p:nvPr>
            <p:ph type="dt" idx="10"/>
          </p:nvPr>
        </p:nvSpPr>
        <p:spPr/>
        <p:txBody>
          <a:bodyPr/>
          <a:lstStyle>
            <a:lvl1pPr>
              <a:defRPr/>
            </a:lvl1pPr>
          </a:lstStyle>
          <a:p>
            <a:r>
              <a:rPr lang="en-US" altLang="en-US"/>
              <a:t>10/9/23</a:t>
            </a:r>
          </a:p>
        </p:txBody>
      </p:sp>
      <p:sp>
        <p:nvSpPr>
          <p:cNvPr id="6" name="Slide Number Placeholder 5">
            <a:extLst>
              <a:ext uri="{FF2B5EF4-FFF2-40B4-BE49-F238E27FC236}">
                <a16:creationId xmlns:a16="http://schemas.microsoft.com/office/drawing/2014/main" id="{27E7B6D8-9AF1-8830-0B1B-C0F2B6CE9066}"/>
              </a:ext>
            </a:extLst>
          </p:cNvPr>
          <p:cNvSpPr>
            <a:spLocks noGrp="1"/>
          </p:cNvSpPr>
          <p:nvPr>
            <p:ph type="sldNum" idx="11"/>
          </p:nvPr>
        </p:nvSpPr>
        <p:spPr/>
        <p:txBody>
          <a:bodyPr/>
          <a:lstStyle>
            <a:lvl1pPr>
              <a:defRPr/>
            </a:lvl1pPr>
          </a:lstStyle>
          <a:p>
            <a:fld id="{503194AA-17AC-4914-88F1-A4A483F93B24}" type="slidenum">
              <a:rPr lang="en-US" altLang="en-US"/>
              <a:pPr/>
              <a:t>‹#›</a:t>
            </a:fld>
            <a:endParaRPr lang="en-US" altLang="en-US"/>
          </a:p>
        </p:txBody>
      </p:sp>
    </p:spTree>
    <p:extLst>
      <p:ext uri="{BB962C8B-B14F-4D97-AF65-F5344CB8AC3E}">
        <p14:creationId xmlns:p14="http://schemas.microsoft.com/office/powerpoint/2010/main" val="291177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7135-326F-3B09-87B9-061B4792CD5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795C0-B512-B87A-1C2C-29F8CFF6F6B3}"/>
              </a:ext>
            </a:extLst>
          </p:cNvPr>
          <p:cNvSpPr>
            <a:spLocks noGrp="1"/>
          </p:cNvSpPr>
          <p:nvPr>
            <p:ph type="pic" idx="1"/>
          </p:nvPr>
        </p:nvSpPr>
        <p:spPr>
          <a:xfrm>
            <a:off x="7775575" y="1481138"/>
            <a:ext cx="9258300" cy="7312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F00F8-F489-2E40-05A3-77D59E26FE8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ADCC5-33A8-660F-6A10-70BCE3502DB4}"/>
              </a:ext>
            </a:extLst>
          </p:cNvPr>
          <p:cNvSpPr>
            <a:spLocks noGrp="1"/>
          </p:cNvSpPr>
          <p:nvPr>
            <p:ph type="dt" idx="10"/>
          </p:nvPr>
        </p:nvSpPr>
        <p:spPr/>
        <p:txBody>
          <a:bodyPr/>
          <a:lstStyle>
            <a:lvl1pPr>
              <a:defRPr/>
            </a:lvl1pPr>
          </a:lstStyle>
          <a:p>
            <a:r>
              <a:rPr lang="en-US" altLang="en-US"/>
              <a:t>10/9/23</a:t>
            </a:r>
          </a:p>
        </p:txBody>
      </p:sp>
      <p:sp>
        <p:nvSpPr>
          <p:cNvPr id="6" name="Slide Number Placeholder 5">
            <a:extLst>
              <a:ext uri="{FF2B5EF4-FFF2-40B4-BE49-F238E27FC236}">
                <a16:creationId xmlns:a16="http://schemas.microsoft.com/office/drawing/2014/main" id="{06742485-AB81-64BA-81C6-AD4C8AE22BF7}"/>
              </a:ext>
            </a:extLst>
          </p:cNvPr>
          <p:cNvSpPr>
            <a:spLocks noGrp="1"/>
          </p:cNvSpPr>
          <p:nvPr>
            <p:ph type="sldNum" idx="11"/>
          </p:nvPr>
        </p:nvSpPr>
        <p:spPr/>
        <p:txBody>
          <a:bodyPr/>
          <a:lstStyle>
            <a:lvl1pPr>
              <a:defRPr/>
            </a:lvl1pPr>
          </a:lstStyle>
          <a:p>
            <a:fld id="{0B6064A2-80B2-4EA6-9871-E832564638B5}" type="slidenum">
              <a:rPr lang="en-US" altLang="en-US"/>
              <a:pPr/>
              <a:t>‹#›</a:t>
            </a:fld>
            <a:endParaRPr lang="en-US" altLang="en-US"/>
          </a:p>
        </p:txBody>
      </p:sp>
    </p:spTree>
    <p:extLst>
      <p:ext uri="{BB962C8B-B14F-4D97-AF65-F5344CB8AC3E}">
        <p14:creationId xmlns:p14="http://schemas.microsoft.com/office/powerpoint/2010/main" val="332273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E18B420-69B7-6BDD-5EA3-642965309B19}"/>
              </a:ext>
            </a:extLst>
          </p:cNvPr>
          <p:cNvSpPr>
            <a:spLocks noGrp="1" noChangeArrowheads="1"/>
          </p:cNvSpPr>
          <p:nvPr>
            <p:ph type="dt"/>
          </p:nvPr>
        </p:nvSpPr>
        <p:spPr bwMode="auto">
          <a:xfrm>
            <a:off x="457200" y="6356350"/>
            <a:ext cx="2128838"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r>
              <a:rPr lang="en-US" altLang="en-US"/>
              <a:t>10/9/23</a:t>
            </a:r>
          </a:p>
        </p:txBody>
      </p:sp>
      <p:sp>
        <p:nvSpPr>
          <p:cNvPr id="1026" name="Text Box 2">
            <a:extLst>
              <a:ext uri="{FF2B5EF4-FFF2-40B4-BE49-F238E27FC236}">
                <a16:creationId xmlns:a16="http://schemas.microsoft.com/office/drawing/2014/main" id="{8DD2F3FD-0411-8E23-7797-46ED726B50AD}"/>
              </a:ext>
            </a:extLst>
          </p:cNvPr>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7" name="Rectangle 3">
            <a:extLst>
              <a:ext uri="{FF2B5EF4-FFF2-40B4-BE49-F238E27FC236}">
                <a16:creationId xmlns:a16="http://schemas.microsoft.com/office/drawing/2014/main" id="{3FBE126C-1F51-9A72-04C7-CC8FC4ABF0FB}"/>
              </a:ext>
            </a:extLst>
          </p:cNvPr>
          <p:cNvSpPr>
            <a:spLocks noGrp="1" noChangeArrowheads="1"/>
          </p:cNvSpPr>
          <p:nvPr>
            <p:ph type="sldNum"/>
          </p:nvPr>
        </p:nvSpPr>
        <p:spPr bwMode="auto">
          <a:xfrm>
            <a:off x="6553200" y="6356350"/>
            <a:ext cx="2128838"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AC8B2B34-CB30-41A3-BA07-C7E6C21AF709}" type="slidenum">
              <a:rPr lang="en-US" altLang="en-US"/>
              <a:pPr/>
              <a:t>‹#›</a:t>
            </a:fld>
            <a:endParaRPr lang="en-US" altLang="en-US"/>
          </a:p>
        </p:txBody>
      </p:sp>
      <p:sp>
        <p:nvSpPr>
          <p:cNvPr id="1028" name="Rectangle 4">
            <a:extLst>
              <a:ext uri="{FF2B5EF4-FFF2-40B4-BE49-F238E27FC236}">
                <a16:creationId xmlns:a16="http://schemas.microsoft.com/office/drawing/2014/main" id="{33D312C9-F7C8-3C77-23F8-88556A42FBA9}"/>
              </a:ext>
            </a:extLst>
          </p:cNvPr>
          <p:cNvSpPr>
            <a:spLocks noGrp="1" noChangeArrowheads="1"/>
          </p:cNvSpPr>
          <p:nvPr>
            <p:ph type="title"/>
          </p:nvPr>
        </p:nvSpPr>
        <p:spPr bwMode="auto">
          <a:xfrm>
            <a:off x="914400" y="411163"/>
            <a:ext cx="16454438" cy="171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9" name="Rectangle 5">
            <a:extLst>
              <a:ext uri="{FF2B5EF4-FFF2-40B4-BE49-F238E27FC236}">
                <a16:creationId xmlns:a16="http://schemas.microsoft.com/office/drawing/2014/main" id="{BDE5E5C4-EFC1-849C-F19E-5DCC181EF1B1}"/>
              </a:ext>
            </a:extLst>
          </p:cNvPr>
          <p:cNvSpPr>
            <a:spLocks noGrp="1" noChangeArrowheads="1"/>
          </p:cNvSpPr>
          <p:nvPr>
            <p:ph type="body" idx="1"/>
          </p:nvPr>
        </p:nvSpPr>
        <p:spPr bwMode="auto">
          <a:xfrm>
            <a:off x="914400" y="2406650"/>
            <a:ext cx="16454438" cy="678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840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457200" rtl="0" fontAlgn="base">
        <a:lnSpc>
          <a:spcPct val="8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9pPr>
    </p:titleStyle>
    <p:bodyStyle>
      <a:lvl1pPr marL="342900" indent="-342900" algn="l" defTabSz="457200" rtl="0" fontAlgn="base">
        <a:lnSpc>
          <a:spcPct val="8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a:lnSpc>
          <a:spcPct val="83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fontAlgn="base">
        <a:lnSpc>
          <a:spcPct val="83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lnSpc>
          <a:spcPct val="8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lnSpc>
          <a:spcPct val="8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8.xml"/><Relationship Id="rId9"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2.png"/><Relationship Id="rId3" Type="http://schemas.openxmlformats.org/officeDocument/2006/relationships/image" Target="../media/image1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48.png"/><Relationship Id="rId20"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jpeg"/><Relationship Id="rId19" Type="http://schemas.openxmlformats.org/officeDocument/2006/relationships/image" Target="../media/image50.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Freeform 1">
            <a:extLst>
              <a:ext uri="{FF2B5EF4-FFF2-40B4-BE49-F238E27FC236}">
                <a16:creationId xmlns:a16="http://schemas.microsoft.com/office/drawing/2014/main" id="{08A59E1C-7097-A596-F938-E0B398076B72}"/>
              </a:ext>
            </a:extLst>
          </p:cNvPr>
          <p:cNvSpPr>
            <a:spLocks noChangeArrowheads="1"/>
          </p:cNvSpPr>
          <p:nvPr/>
        </p:nvSpPr>
        <p:spPr bwMode="auto">
          <a:xfrm>
            <a:off x="0" y="1588"/>
            <a:ext cx="18288000" cy="10287000"/>
          </a:xfrm>
          <a:custGeom>
            <a:avLst/>
            <a:gdLst>
              <a:gd name="G0" fmla="+- 3456 0 0"/>
              <a:gd name="G1" fmla="+- 63384 0 0"/>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3074" name="Group 2">
            <a:extLst>
              <a:ext uri="{FF2B5EF4-FFF2-40B4-BE49-F238E27FC236}">
                <a16:creationId xmlns:a16="http://schemas.microsoft.com/office/drawing/2014/main" id="{9BB97E4C-AFC3-A9FB-EFD8-AE19F193E673}"/>
              </a:ext>
            </a:extLst>
          </p:cNvPr>
          <p:cNvGrpSpPr>
            <a:grpSpLocks/>
          </p:cNvGrpSpPr>
          <p:nvPr/>
        </p:nvGrpSpPr>
        <p:grpSpPr bwMode="auto">
          <a:xfrm>
            <a:off x="1028700" y="0"/>
            <a:ext cx="7988300" cy="10528300"/>
            <a:chOff x="648" y="0"/>
            <a:chExt cx="5032" cy="6632"/>
          </a:xfrm>
        </p:grpSpPr>
        <p:sp>
          <p:nvSpPr>
            <p:cNvPr id="3075" name="Freeform 3">
              <a:extLst>
                <a:ext uri="{FF2B5EF4-FFF2-40B4-BE49-F238E27FC236}">
                  <a16:creationId xmlns:a16="http://schemas.microsoft.com/office/drawing/2014/main" id="{2505D5B1-1071-06C1-468F-AE34EB049A1B}"/>
                </a:ext>
              </a:extLst>
            </p:cNvPr>
            <p:cNvSpPr>
              <a:spLocks noChangeArrowheads="1"/>
            </p:cNvSpPr>
            <p:nvPr/>
          </p:nvSpPr>
          <p:spPr bwMode="auto">
            <a:xfrm>
              <a:off x="648" y="0"/>
              <a:ext cx="5032" cy="6632"/>
            </a:xfrm>
            <a:custGeom>
              <a:avLst/>
              <a:gdLst>
                <a:gd name="G0" fmla="+- 17238 0 0"/>
                <a:gd name="G1" fmla="+- 24039 0 0"/>
                <a:gd name="T0" fmla="*/ 0 w 2704214"/>
                <a:gd name="T1" fmla="*/ 0 h 3562983"/>
                <a:gd name="T2" fmla="*/ 2704214 w 2704214"/>
                <a:gd name="T3" fmla="*/ 0 h 3562983"/>
                <a:gd name="T4" fmla="*/ 2704214 w 2704214"/>
                <a:gd name="T5" fmla="*/ 3562983 h 3562983"/>
                <a:gd name="T6" fmla="*/ 0 w 2704214"/>
                <a:gd name="T7" fmla="*/ 3562983 h 3562983"/>
              </a:gdLst>
              <a:ahLst/>
              <a:cxnLst>
                <a:cxn ang="0">
                  <a:pos x="T0" y="T1"/>
                </a:cxn>
                <a:cxn ang="0">
                  <a:pos x="T2" y="T3"/>
                </a:cxn>
                <a:cxn ang="0">
                  <a:pos x="T4" y="T5"/>
                </a:cxn>
                <a:cxn ang="0">
                  <a:pos x="T6" y="T7"/>
                </a:cxn>
              </a:cxnLst>
              <a:rect l="0" t="0" r="r" b="b"/>
              <a:pathLst>
                <a:path w="2704214" h="3562983">
                  <a:moveTo>
                    <a:pt x="0" y="0"/>
                  </a:moveTo>
                  <a:lnTo>
                    <a:pt x="2704214" y="0"/>
                  </a:lnTo>
                  <a:lnTo>
                    <a:pt x="2704214" y="3562983"/>
                  </a:lnTo>
                  <a:lnTo>
                    <a:pt x="0" y="3562983"/>
                  </a:lnTo>
                  <a:close/>
                </a:path>
              </a:pathLst>
            </a:custGeom>
            <a:solidFill>
              <a:srgbClr val="FFFFFF">
                <a:alpha val="73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076" name="Rectangle 4">
            <a:extLst>
              <a:ext uri="{FF2B5EF4-FFF2-40B4-BE49-F238E27FC236}">
                <a16:creationId xmlns:a16="http://schemas.microsoft.com/office/drawing/2014/main" id="{27D4C86F-454E-03AA-CFDE-F7D1FDECEBFD}"/>
              </a:ext>
            </a:extLst>
          </p:cNvPr>
          <p:cNvSpPr>
            <a:spLocks noChangeArrowheads="1"/>
          </p:cNvSpPr>
          <p:nvPr/>
        </p:nvSpPr>
        <p:spPr bwMode="auto">
          <a:xfrm>
            <a:off x="1849438" y="3973513"/>
            <a:ext cx="6784975" cy="80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6650"/>
              </a:lnSpc>
              <a:buClrTx/>
              <a:buFontTx/>
              <a:buNone/>
            </a:pPr>
            <a:r>
              <a:rPr lang="en-US" altLang="en-US" sz="4800" b="1" dirty="0">
                <a:solidFill>
                  <a:schemeClr val="accent2"/>
                </a:solidFill>
                <a:latin typeface="Nunito Sans Semi-Bold"/>
                <a:ea typeface="Arial Unicode MS"/>
                <a:cs typeface="Arial Unicode MS"/>
              </a:rPr>
              <a:t>CLEANER SPILL SOLUTIONS</a:t>
            </a:r>
          </a:p>
        </p:txBody>
      </p:sp>
      <p:sp>
        <p:nvSpPr>
          <p:cNvPr id="3077" name="Rectangle 5">
            <a:extLst>
              <a:ext uri="{FF2B5EF4-FFF2-40B4-BE49-F238E27FC236}">
                <a16:creationId xmlns:a16="http://schemas.microsoft.com/office/drawing/2014/main" id="{34AF9C86-2E9D-A6C2-F3F0-03DA04AD54FA}"/>
              </a:ext>
            </a:extLst>
          </p:cNvPr>
          <p:cNvSpPr>
            <a:spLocks noChangeArrowheads="1"/>
          </p:cNvSpPr>
          <p:nvPr/>
        </p:nvSpPr>
        <p:spPr bwMode="auto">
          <a:xfrm>
            <a:off x="1849438" y="6692900"/>
            <a:ext cx="6413500" cy="2043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4013"/>
              </a:lnSpc>
              <a:buClrTx/>
              <a:buFontTx/>
              <a:buNone/>
            </a:pPr>
            <a:r>
              <a:rPr lang="en-US" altLang="en-US" sz="3200" dirty="0" err="1">
                <a:latin typeface="Nunito Sans" pitchFamily="2" charset="0"/>
              </a:rPr>
              <a:t>PeatSorb</a:t>
            </a:r>
            <a:r>
              <a:rPr lang="en-US" altLang="en-US" sz="3200" dirty="0">
                <a:latin typeface="Nunito Sans" pitchFamily="2" charset="0"/>
              </a:rPr>
              <a:t> is non-toxic, 100% organic, and renewable. It encapsulates wastes and prevents the spread of hazardous liquids.</a:t>
            </a:r>
          </a:p>
        </p:txBody>
      </p:sp>
      <p:sp>
        <p:nvSpPr>
          <p:cNvPr id="3078" name="Freeform 6">
            <a:extLst>
              <a:ext uri="{FF2B5EF4-FFF2-40B4-BE49-F238E27FC236}">
                <a16:creationId xmlns:a16="http://schemas.microsoft.com/office/drawing/2014/main" id="{34290B47-12E7-C9BA-FB4F-C2067734FBFD}"/>
              </a:ext>
            </a:extLst>
          </p:cNvPr>
          <p:cNvSpPr>
            <a:spLocks noChangeArrowheads="1"/>
          </p:cNvSpPr>
          <p:nvPr/>
        </p:nvSpPr>
        <p:spPr bwMode="auto">
          <a:xfrm>
            <a:off x="1646238" y="1463675"/>
            <a:ext cx="6353175" cy="2284413"/>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B4F3BBF7-A8FF-4707-FA98-678E8D59FB3A}"/>
              </a:ext>
            </a:extLst>
          </p:cNvPr>
          <p:cNvSpPr txBox="1"/>
          <p:nvPr/>
        </p:nvSpPr>
        <p:spPr>
          <a:xfrm>
            <a:off x="3576311" y="9375967"/>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68232D84-2370-BC1F-2AD2-BBCFD6A7B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834" y="372612"/>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203965"/>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25887773-C9C7-59B9-B541-2983748095C9}"/>
              </a:ext>
            </a:extLst>
          </p:cNvPr>
          <p:cNvSpPr>
            <a:spLocks noChangeArrowheads="1"/>
          </p:cNvSpPr>
          <p:nvPr/>
        </p:nvSpPr>
        <p:spPr bwMode="auto">
          <a:xfrm>
            <a:off x="8193088" y="2049463"/>
            <a:ext cx="8455025" cy="8169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913"/>
              </a:lnSpc>
              <a:buClrTx/>
              <a:buFontTx/>
              <a:buNone/>
            </a:pPr>
            <a:r>
              <a:rPr lang="en-US" altLang="en-US" sz="2100" dirty="0">
                <a:solidFill>
                  <a:srgbClr val="FFFFFF"/>
                </a:solidFill>
                <a:latin typeface="Nunito Sans" pitchFamily="2" charset="0"/>
              </a:rPr>
              <a:t>In May of 1994 a Brazilian land oil pipeline ruptured and dumped 2.7 million </a:t>
            </a:r>
            <a:r>
              <a:rPr lang="en-US" altLang="en-US" sz="2100" dirty="0" err="1">
                <a:solidFill>
                  <a:srgbClr val="FFFFFF"/>
                </a:solidFill>
                <a:latin typeface="Nunito Sans" pitchFamily="2" charset="0"/>
              </a:rPr>
              <a:t>litres</a:t>
            </a:r>
            <a:r>
              <a:rPr lang="en-US" altLang="en-US" sz="2100" dirty="0">
                <a:solidFill>
                  <a:srgbClr val="FFFFFF"/>
                </a:solidFill>
                <a:latin typeface="Nunito Sans" pitchFamily="2" charset="0"/>
              </a:rPr>
              <a:t> of oil into the environment. Within hours the oil found its way into the Atlantic Ocean and contaminated an exotic local beach, threatening the natural ecosystem and destroying local swimming and tourism. The area was declared an environmental disaster of enormous proportions. </a:t>
            </a:r>
          </a:p>
          <a:p>
            <a:pPr hangingPunct="1">
              <a:lnSpc>
                <a:spcPts val="2913"/>
              </a:lnSpc>
              <a:buClrTx/>
              <a:buFontTx/>
              <a:buNone/>
            </a:pPr>
            <a:endParaRPr lang="en-US" altLang="en-US" dirty="0">
              <a:solidFill>
                <a:srgbClr val="FFFFFF"/>
              </a:solidFill>
              <a:latin typeface="Calibri" panose="020F0502020204030204" pitchFamily="34" charset="0"/>
            </a:endParaRPr>
          </a:p>
          <a:p>
            <a:pPr hangingPunct="1">
              <a:lnSpc>
                <a:spcPts val="2913"/>
              </a:lnSpc>
              <a:buClrTx/>
              <a:buFontTx/>
              <a:buNone/>
            </a:pPr>
            <a:r>
              <a:rPr lang="en-US" altLang="en-US" sz="2100" dirty="0">
                <a:solidFill>
                  <a:srgbClr val="FFFFFF"/>
                </a:solidFill>
                <a:latin typeface="Nunito Sans" pitchFamily="2" charset="0"/>
              </a:rPr>
              <a:t>Local authorities attempted mechanical cleanup, although a valiant effort – it proved to be futile. Our PEATSORB’s Distributor demonstrated the efficacy of PEATSORB. It was the obvious choice. Soon tons of PEATSORB was applied to the shoreline. With two applications in just one day, the beach was virtually restored to its former state and after two weeks of sporadic applications to counter new contamination, the beach was opened, safely, to the public once again.</a:t>
            </a:r>
          </a:p>
          <a:p>
            <a:pPr hangingPunct="1">
              <a:lnSpc>
                <a:spcPts val="2913"/>
              </a:lnSpc>
              <a:buClrTx/>
              <a:buFontTx/>
              <a:buNone/>
            </a:pPr>
            <a:endParaRPr lang="en-US" altLang="en-US" dirty="0">
              <a:solidFill>
                <a:srgbClr val="FFFFFF"/>
              </a:solidFill>
              <a:latin typeface="Calibri" panose="020F0502020204030204" pitchFamily="34" charset="0"/>
            </a:endParaRPr>
          </a:p>
          <a:p>
            <a:pPr hangingPunct="1">
              <a:lnSpc>
                <a:spcPts val="2913"/>
              </a:lnSpc>
              <a:buClrTx/>
              <a:buFontTx/>
              <a:buNone/>
            </a:pPr>
            <a:r>
              <a:rPr lang="en-US" altLang="en-US" sz="2100" dirty="0">
                <a:solidFill>
                  <a:srgbClr val="FFFFFF"/>
                </a:solidFill>
                <a:latin typeface="Nunito Sans Bold" pitchFamily="2" charset="0"/>
              </a:rPr>
              <a:t>NO OTHER ABSORBENT HAS EVER BEEN SINGULARLY AWARDED AS LARGE A PROJECT AS PEATSORB. </a:t>
            </a:r>
          </a:p>
          <a:p>
            <a:pPr hangingPunct="1">
              <a:lnSpc>
                <a:spcPts val="2913"/>
              </a:lnSpc>
              <a:buClrTx/>
              <a:buFontTx/>
              <a:buNone/>
            </a:pPr>
            <a:endParaRPr lang="en-US" altLang="en-US" dirty="0">
              <a:solidFill>
                <a:srgbClr val="FFFFFF"/>
              </a:solidFill>
              <a:latin typeface="Calibri" panose="020F0502020204030204" pitchFamily="34" charset="0"/>
            </a:endParaRPr>
          </a:p>
          <a:p>
            <a:pPr hangingPunct="1">
              <a:lnSpc>
                <a:spcPts val="2913"/>
              </a:lnSpc>
              <a:buClrTx/>
              <a:buFontTx/>
              <a:buNone/>
            </a:pPr>
            <a:r>
              <a:rPr lang="en-US" altLang="en-US" sz="2100" dirty="0">
                <a:solidFill>
                  <a:srgbClr val="FFFFFF"/>
                </a:solidFill>
                <a:latin typeface="Nunito Sans Bold" pitchFamily="2" charset="0"/>
              </a:rPr>
              <a:t>WE CLEANED UP 2.7 MILLION LITRES OF CRUDE OIL AND HAVE THE VIDEO TO PROVE IT!</a:t>
            </a:r>
          </a:p>
          <a:p>
            <a:pPr hangingPunct="1">
              <a:lnSpc>
                <a:spcPts val="2913"/>
              </a:lnSpc>
              <a:buClrTx/>
              <a:buFontTx/>
              <a:buNone/>
            </a:pPr>
            <a:endParaRPr lang="en-US" altLang="en-US" sz="2100" dirty="0">
              <a:solidFill>
                <a:srgbClr val="FFFFFF"/>
              </a:solidFill>
              <a:latin typeface="Nunito Sans Bold" pitchFamily="2" charset="0"/>
            </a:endParaRPr>
          </a:p>
        </p:txBody>
      </p:sp>
      <p:sp>
        <p:nvSpPr>
          <p:cNvPr id="12291" name="Rectangle 3">
            <a:extLst>
              <a:ext uri="{FF2B5EF4-FFF2-40B4-BE49-F238E27FC236}">
                <a16:creationId xmlns:a16="http://schemas.microsoft.com/office/drawing/2014/main" id="{3FB9F5FC-A825-F407-217F-47EECA8C2D4A}"/>
              </a:ext>
            </a:extLst>
          </p:cNvPr>
          <p:cNvSpPr>
            <a:spLocks noChangeArrowheads="1"/>
          </p:cNvSpPr>
          <p:nvPr/>
        </p:nvSpPr>
        <p:spPr bwMode="auto">
          <a:xfrm>
            <a:off x="8193088" y="890588"/>
            <a:ext cx="6772275"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00"/>
              </a:lnSpc>
              <a:buClrTx/>
              <a:buFontTx/>
              <a:buNone/>
            </a:pPr>
            <a:r>
              <a:rPr lang="en-US" altLang="en-US" sz="5200" b="1" dirty="0">
                <a:solidFill>
                  <a:srgbClr val="00CC00"/>
                </a:solidFill>
                <a:latin typeface="Nunito Sans Bold"/>
                <a:ea typeface="Arial Unicode MS"/>
                <a:cs typeface="Arial Unicode MS"/>
              </a:rPr>
              <a:t>No Spill </a:t>
            </a:r>
            <a:r>
              <a:rPr lang="en-US" altLang="en-US" sz="5200" b="1" dirty="0">
                <a:solidFill>
                  <a:srgbClr val="FFFFFF"/>
                </a:solidFill>
                <a:latin typeface="Nunito Sans Bold"/>
                <a:ea typeface="Arial Unicode MS"/>
                <a:cs typeface="Arial Unicode MS"/>
              </a:rPr>
              <a:t>Too Large...</a:t>
            </a:r>
          </a:p>
        </p:txBody>
      </p:sp>
      <p:pic>
        <p:nvPicPr>
          <p:cNvPr id="2" name="Picture 1">
            <a:extLst>
              <a:ext uri="{FF2B5EF4-FFF2-40B4-BE49-F238E27FC236}">
                <a16:creationId xmlns:a16="http://schemas.microsoft.com/office/drawing/2014/main" id="{D864EF38-98DE-DADE-5093-BE5A4A766056}"/>
              </a:ext>
            </a:extLst>
          </p:cNvPr>
          <p:cNvPicPr>
            <a:picLocks noChangeAspect="1"/>
          </p:cNvPicPr>
          <p:nvPr/>
        </p:nvPicPr>
        <p:blipFill>
          <a:blip r:embed="rId3"/>
          <a:stretch>
            <a:fillRect/>
          </a:stretch>
        </p:blipFill>
        <p:spPr>
          <a:xfrm>
            <a:off x="-103899" y="-514350"/>
            <a:ext cx="7922400" cy="11097945"/>
          </a:xfrm>
          <a:prstGeom prst="rect">
            <a:avLst/>
          </a:prstGeom>
        </p:spPr>
      </p:pic>
      <p:sp>
        <p:nvSpPr>
          <p:cNvPr id="4" name="Freeform 8">
            <a:extLst>
              <a:ext uri="{FF2B5EF4-FFF2-40B4-BE49-F238E27FC236}">
                <a16:creationId xmlns:a16="http://schemas.microsoft.com/office/drawing/2014/main" id="{3F63CEA0-800A-4C00-95D6-16E78F3AB6F2}"/>
              </a:ext>
            </a:extLst>
          </p:cNvPr>
          <p:cNvSpPr>
            <a:spLocks noChangeArrowheads="1"/>
          </p:cNvSpPr>
          <p:nvPr/>
        </p:nvSpPr>
        <p:spPr bwMode="auto">
          <a:xfrm>
            <a:off x="605726" y="7953141"/>
            <a:ext cx="5599041" cy="1979159"/>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 name="TextBox 2">
            <a:extLst>
              <a:ext uri="{FF2B5EF4-FFF2-40B4-BE49-F238E27FC236}">
                <a16:creationId xmlns:a16="http://schemas.microsoft.com/office/drawing/2014/main" id="{DDF3BA2B-11FA-D682-B2E4-34B574011B04}"/>
              </a:ext>
            </a:extLst>
          </p:cNvPr>
          <p:cNvSpPr txBox="1"/>
          <p:nvPr/>
        </p:nvSpPr>
        <p:spPr>
          <a:xfrm>
            <a:off x="15697200" y="1422454"/>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5" name="Picture 4" descr="Logo, company name&#10;&#10;Description automatically generated">
            <a:extLst>
              <a:ext uri="{FF2B5EF4-FFF2-40B4-BE49-F238E27FC236}">
                <a16:creationId xmlns:a16="http://schemas.microsoft.com/office/drawing/2014/main" id="{A3B576CA-4943-2C9E-0231-3C401EA90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84766"/>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3965"/>
        </a:solidFill>
        <a:effectLst/>
      </p:bgPr>
    </p:bg>
    <p:spTree>
      <p:nvGrpSpPr>
        <p:cNvPr id="1" name=""/>
        <p:cNvGrpSpPr/>
        <p:nvPr/>
      </p:nvGrpSpPr>
      <p:grpSpPr>
        <a:xfrm>
          <a:off x="0" y="0"/>
          <a:ext cx="0" cy="0"/>
          <a:chOff x="0" y="0"/>
          <a:chExt cx="0" cy="0"/>
        </a:xfrm>
      </p:grpSpPr>
      <p:sp>
        <p:nvSpPr>
          <p:cNvPr id="13313" name="Freeform 1">
            <a:extLst>
              <a:ext uri="{FF2B5EF4-FFF2-40B4-BE49-F238E27FC236}">
                <a16:creationId xmlns:a16="http://schemas.microsoft.com/office/drawing/2014/main" id="{19452C6F-70B4-2B3D-6D4D-5151E359F504}"/>
              </a:ext>
            </a:extLst>
          </p:cNvPr>
          <p:cNvSpPr>
            <a:spLocks noChangeArrowheads="1"/>
          </p:cNvSpPr>
          <p:nvPr/>
        </p:nvSpPr>
        <p:spPr bwMode="auto">
          <a:xfrm>
            <a:off x="-119063" y="0"/>
            <a:ext cx="18407063" cy="2366963"/>
          </a:xfrm>
          <a:custGeom>
            <a:avLst/>
            <a:gdLst>
              <a:gd name="G0" fmla="+- 57231 0 0"/>
              <a:gd name="G1" fmla="+- 8835 0 0"/>
              <a:gd name="T0" fmla="*/ 0 w 18407311"/>
              <a:gd name="T1" fmla="*/ 0 h 2368131"/>
              <a:gd name="T2" fmla="*/ 18407311 w 18407311"/>
              <a:gd name="T3" fmla="*/ 0 h 2368131"/>
              <a:gd name="T4" fmla="*/ 18407311 w 18407311"/>
              <a:gd name="T5" fmla="*/ 2368131 h 2368131"/>
              <a:gd name="T6" fmla="*/ 0 w 18407311"/>
              <a:gd name="T7" fmla="*/ 2368131 h 2368131"/>
              <a:gd name="T8" fmla="*/ 0 w 18407311"/>
              <a:gd name="T9" fmla="*/ 0 h 2368131"/>
            </a:gdLst>
            <a:ahLst/>
            <a:cxnLst>
              <a:cxn ang="0">
                <a:pos x="T0" y="T1"/>
              </a:cxn>
              <a:cxn ang="0">
                <a:pos x="T2" y="T3"/>
              </a:cxn>
              <a:cxn ang="0">
                <a:pos x="T4" y="T5"/>
              </a:cxn>
              <a:cxn ang="0">
                <a:pos x="T6" y="T7"/>
              </a:cxn>
              <a:cxn ang="0">
                <a:pos x="T8" y="T9"/>
              </a:cxn>
            </a:cxnLst>
            <a:rect l="0" t="0" r="r" b="b"/>
            <a:pathLst>
              <a:path w="18407311" h="2368131">
                <a:moveTo>
                  <a:pt x="0" y="0"/>
                </a:moveTo>
                <a:lnTo>
                  <a:pt x="18407311" y="0"/>
                </a:lnTo>
                <a:lnTo>
                  <a:pt x="18407311" y="2368131"/>
                </a:lnTo>
                <a:lnTo>
                  <a:pt x="0" y="236813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4" name="Rectangle 2">
            <a:extLst>
              <a:ext uri="{FF2B5EF4-FFF2-40B4-BE49-F238E27FC236}">
                <a16:creationId xmlns:a16="http://schemas.microsoft.com/office/drawing/2014/main" id="{29572ED9-0A9E-E3C4-7390-064B385C0B8C}"/>
              </a:ext>
            </a:extLst>
          </p:cNvPr>
          <p:cNvSpPr>
            <a:spLocks noChangeArrowheads="1"/>
          </p:cNvSpPr>
          <p:nvPr/>
        </p:nvSpPr>
        <p:spPr bwMode="auto">
          <a:xfrm>
            <a:off x="14579674" y="3130268"/>
            <a:ext cx="3028017" cy="5728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188"/>
              </a:lnSpc>
              <a:buClrTx/>
            </a:pPr>
            <a:r>
              <a:rPr lang="en-US" altLang="en-US" sz="2300" dirty="0">
                <a:solidFill>
                  <a:srgbClr val="FFFFFF"/>
                </a:solidFill>
                <a:latin typeface="Nunito Sans"/>
                <a:ea typeface="Arial Unicode MS"/>
                <a:cs typeface="Arial Unicode MS"/>
              </a:rPr>
              <a:t>PEATSORB comes in a variety of sizes for easy handling. </a:t>
            </a:r>
            <a:endParaRPr lang="en-US" dirty="0"/>
          </a:p>
          <a:p>
            <a:pPr>
              <a:lnSpc>
                <a:spcPts val="3188"/>
              </a:lnSpc>
              <a:buClrTx/>
            </a:pPr>
            <a:endParaRPr lang="en-US" altLang="en-US" sz="2300" dirty="0">
              <a:solidFill>
                <a:srgbClr val="FFFFFF"/>
              </a:solidFill>
              <a:latin typeface="Nunito Sans"/>
              <a:ea typeface="Arial Unicode MS"/>
              <a:cs typeface="Arial Unicode MS"/>
            </a:endParaRPr>
          </a:p>
          <a:p>
            <a:pPr>
              <a:lnSpc>
                <a:spcPts val="3188"/>
              </a:lnSpc>
              <a:buClrTx/>
            </a:pPr>
            <a:r>
              <a:rPr lang="en-US" altLang="en-US" sz="2300" dirty="0">
                <a:solidFill>
                  <a:srgbClr val="FFFFFF"/>
                </a:solidFill>
                <a:latin typeface="Nunito Sans"/>
                <a:ea typeface="Arial Unicode MS"/>
                <a:cs typeface="Arial Unicode MS"/>
              </a:rPr>
              <a:t>One 30 lb. bale of PEAT SORB will effectively do the same job as 10 bags of clay, resulting in significant SAVINGS IN TIME, LABOUR, REMEDIATION, DISPOSAL AND STORAGE COSTS.</a:t>
            </a:r>
            <a:endParaRPr lang="en-US" dirty="0"/>
          </a:p>
        </p:txBody>
      </p:sp>
      <p:grpSp>
        <p:nvGrpSpPr>
          <p:cNvPr id="13315" name="Group 3">
            <a:extLst>
              <a:ext uri="{FF2B5EF4-FFF2-40B4-BE49-F238E27FC236}">
                <a16:creationId xmlns:a16="http://schemas.microsoft.com/office/drawing/2014/main" id="{264F40B0-44D5-8C82-7657-CBB7C2B3E342}"/>
              </a:ext>
            </a:extLst>
          </p:cNvPr>
          <p:cNvGrpSpPr>
            <a:grpSpLocks/>
          </p:cNvGrpSpPr>
          <p:nvPr/>
        </p:nvGrpSpPr>
        <p:grpSpPr bwMode="auto">
          <a:xfrm>
            <a:off x="26988" y="0"/>
            <a:ext cx="18256250" cy="2525713"/>
            <a:chOff x="17" y="0"/>
            <a:chExt cx="11500" cy="1591"/>
          </a:xfrm>
        </p:grpSpPr>
        <p:sp>
          <p:nvSpPr>
            <p:cNvPr id="13316" name="Freeform 4">
              <a:extLst>
                <a:ext uri="{FF2B5EF4-FFF2-40B4-BE49-F238E27FC236}">
                  <a16:creationId xmlns:a16="http://schemas.microsoft.com/office/drawing/2014/main" id="{59D6EF2B-A786-1893-A4B3-170438BDD921}"/>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3317" name="Rectangle 5">
            <a:extLst>
              <a:ext uri="{FF2B5EF4-FFF2-40B4-BE49-F238E27FC236}">
                <a16:creationId xmlns:a16="http://schemas.microsoft.com/office/drawing/2014/main" id="{72004951-19E3-0C38-FF22-85EFAA25C55D}"/>
              </a:ext>
            </a:extLst>
          </p:cNvPr>
          <p:cNvSpPr>
            <a:spLocks noChangeArrowheads="1"/>
          </p:cNvSpPr>
          <p:nvPr/>
        </p:nvSpPr>
        <p:spPr bwMode="auto">
          <a:xfrm>
            <a:off x="7215188" y="814021"/>
            <a:ext cx="13571537"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00"/>
              </a:lnSpc>
              <a:buClrTx/>
            </a:pPr>
            <a:r>
              <a:rPr lang="en-US" altLang="en-US" sz="5200" dirty="0">
                <a:solidFill>
                  <a:srgbClr val="FFFFFF"/>
                </a:solidFill>
                <a:latin typeface="Nunito Sans Bold"/>
                <a:ea typeface="Arial Unicode MS"/>
                <a:cs typeface="Arial Unicode MS"/>
              </a:rPr>
              <a:t> </a:t>
            </a:r>
            <a:r>
              <a:rPr lang="en-US" altLang="en-US" sz="5200" b="1" dirty="0">
                <a:solidFill>
                  <a:srgbClr val="FFFFFF"/>
                </a:solidFill>
                <a:latin typeface="Nunito Sans Bold"/>
                <a:ea typeface="Arial Unicode MS"/>
                <a:cs typeface="Arial Unicode MS"/>
              </a:rPr>
              <a:t>-</a:t>
            </a:r>
            <a:r>
              <a:rPr lang="en-US" altLang="en-US" sz="5200" b="1" dirty="0">
                <a:solidFill>
                  <a:srgbClr val="01C204"/>
                </a:solidFill>
                <a:latin typeface="Nunito Sans Bold"/>
                <a:ea typeface="Arial Unicode MS"/>
                <a:cs typeface="Arial Unicode MS"/>
              </a:rPr>
              <a:t> A Little</a:t>
            </a:r>
            <a:r>
              <a:rPr lang="en-US" altLang="en-US" sz="5200" b="1" dirty="0">
                <a:solidFill>
                  <a:srgbClr val="FFFFFF"/>
                </a:solidFill>
                <a:latin typeface="Nunito Sans Bold"/>
                <a:ea typeface="Arial Unicode MS"/>
                <a:cs typeface="Arial Unicode MS"/>
              </a:rPr>
              <a:t> Goes a Long Way</a:t>
            </a:r>
          </a:p>
        </p:txBody>
      </p:sp>
      <p:pic>
        <p:nvPicPr>
          <p:cNvPr id="3" name="Picture 2" descr="A group of bags of cement&#10;&#10;Description automatically generated">
            <a:extLst>
              <a:ext uri="{FF2B5EF4-FFF2-40B4-BE49-F238E27FC236}">
                <a16:creationId xmlns:a16="http://schemas.microsoft.com/office/drawing/2014/main" id="{5BADD364-4EC1-1F16-913A-43DC7C96E52C}"/>
              </a:ext>
            </a:extLst>
          </p:cNvPr>
          <p:cNvPicPr>
            <a:picLocks noChangeAspect="1"/>
          </p:cNvPicPr>
          <p:nvPr/>
        </p:nvPicPr>
        <p:blipFill rotWithShape="1">
          <a:blip r:embed="rId4"/>
          <a:srcRect l="-128" r="156" b="4785"/>
          <a:stretch/>
        </p:blipFill>
        <p:spPr>
          <a:xfrm>
            <a:off x="31481" y="2366122"/>
            <a:ext cx="13981793" cy="6681964"/>
          </a:xfrm>
          <a:prstGeom prst="rect">
            <a:avLst/>
          </a:prstGeom>
        </p:spPr>
      </p:pic>
      <p:sp>
        <p:nvSpPr>
          <p:cNvPr id="13318" name="Rectangle 6">
            <a:extLst>
              <a:ext uri="{FF2B5EF4-FFF2-40B4-BE49-F238E27FC236}">
                <a16:creationId xmlns:a16="http://schemas.microsoft.com/office/drawing/2014/main" id="{0F1ED03E-4CC1-8448-B76E-057720B5B600}"/>
              </a:ext>
            </a:extLst>
          </p:cNvPr>
          <p:cNvSpPr>
            <a:spLocks noChangeArrowheads="1"/>
          </p:cNvSpPr>
          <p:nvPr/>
        </p:nvSpPr>
        <p:spPr bwMode="auto">
          <a:xfrm>
            <a:off x="3037306" y="9571691"/>
            <a:ext cx="8630583" cy="448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3538"/>
              </a:lnSpc>
              <a:buClrTx/>
            </a:pPr>
            <a:r>
              <a:rPr lang="en-US" altLang="en-US" sz="3200" dirty="0">
                <a:solidFill>
                  <a:srgbClr val="FFFFFF"/>
                </a:solidFill>
                <a:latin typeface="Canva Sans Bold"/>
                <a:ea typeface="Arial Unicode MS"/>
                <a:cs typeface="Arial Unicode MS"/>
              </a:rPr>
              <a:t>1 x 30lb bag Peat Sorb = </a:t>
            </a:r>
            <a:r>
              <a:rPr lang="en-US" sz="3200" dirty="0">
                <a:solidFill>
                  <a:srgbClr val="FFFFFF"/>
                </a:solidFill>
                <a:latin typeface="Arial"/>
                <a:ea typeface="Arial Unicode MS"/>
                <a:cs typeface="Arial"/>
              </a:rPr>
              <a:t>10 x 30lb bags clay</a:t>
            </a:r>
          </a:p>
        </p:txBody>
      </p:sp>
      <p:sp>
        <p:nvSpPr>
          <p:cNvPr id="4" name="Freeform 8">
            <a:extLst>
              <a:ext uri="{FF2B5EF4-FFF2-40B4-BE49-F238E27FC236}">
                <a16:creationId xmlns:a16="http://schemas.microsoft.com/office/drawing/2014/main" id="{E458F18A-40C4-EC0B-2866-B13274ABBD46}"/>
              </a:ext>
            </a:extLst>
          </p:cNvPr>
          <p:cNvSpPr>
            <a:spLocks noChangeArrowheads="1"/>
          </p:cNvSpPr>
          <p:nvPr/>
        </p:nvSpPr>
        <p:spPr bwMode="auto">
          <a:xfrm>
            <a:off x="1441522" y="259216"/>
            <a:ext cx="5599041" cy="1979159"/>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141ECBAB-CF3A-C250-5D7F-61E41AC8DC8F}"/>
              </a:ext>
            </a:extLst>
          </p:cNvPr>
          <p:cNvSpPr txBox="1"/>
          <p:nvPr/>
        </p:nvSpPr>
        <p:spPr>
          <a:xfrm>
            <a:off x="14935200" y="9474567"/>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5" name="Picture 4" descr="Logo, company name&#10;&#10;Description automatically generated">
            <a:extLst>
              <a:ext uri="{FF2B5EF4-FFF2-40B4-BE49-F238E27FC236}">
                <a16:creationId xmlns:a16="http://schemas.microsoft.com/office/drawing/2014/main" id="{DF6AB5EE-0FD7-E56E-2CC2-43BBF5E02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3682" y="593499"/>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Freeform 1">
            <a:extLst>
              <a:ext uri="{FF2B5EF4-FFF2-40B4-BE49-F238E27FC236}">
                <a16:creationId xmlns:a16="http://schemas.microsoft.com/office/drawing/2014/main" id="{28B5635D-4553-6794-8326-17DD573427A3}"/>
              </a:ext>
            </a:extLst>
          </p:cNvPr>
          <p:cNvSpPr>
            <a:spLocks noChangeArrowheads="1"/>
          </p:cNvSpPr>
          <p:nvPr/>
        </p:nvSpPr>
        <p:spPr bwMode="auto">
          <a:xfrm>
            <a:off x="9728200" y="-185738"/>
            <a:ext cx="8558213" cy="10658476"/>
          </a:xfrm>
          <a:custGeom>
            <a:avLst/>
            <a:gdLst>
              <a:gd name="G0" fmla="+- 39609 0 0"/>
              <a:gd name="G1" fmla="+- 42051 0 0"/>
              <a:gd name="T0" fmla="*/ 0 w 8559289"/>
              <a:gd name="T1" fmla="*/ 0 h 10658883"/>
              <a:gd name="T2" fmla="*/ 8559289 w 8559289"/>
              <a:gd name="T3" fmla="*/ 0 h 10658883"/>
              <a:gd name="T4" fmla="*/ 8559289 w 8559289"/>
              <a:gd name="T5" fmla="*/ 10658882 h 10658883"/>
              <a:gd name="T6" fmla="*/ 0 w 8559289"/>
              <a:gd name="T7" fmla="*/ 10658882 h 10658883"/>
              <a:gd name="T8" fmla="*/ 0 w 8559289"/>
              <a:gd name="T9" fmla="*/ 0 h 10658883"/>
            </a:gdLst>
            <a:ahLst/>
            <a:cxnLst>
              <a:cxn ang="0">
                <a:pos x="T0" y="T1"/>
              </a:cxn>
              <a:cxn ang="0">
                <a:pos x="T2" y="T3"/>
              </a:cxn>
              <a:cxn ang="0">
                <a:pos x="T4" y="T5"/>
              </a:cxn>
              <a:cxn ang="0">
                <a:pos x="T6" y="T7"/>
              </a:cxn>
              <a:cxn ang="0">
                <a:pos x="T8" y="T9"/>
              </a:cxn>
            </a:cxnLst>
            <a:rect l="0" t="0" r="r" b="b"/>
            <a:pathLst>
              <a:path w="8559289" h="10658883">
                <a:moveTo>
                  <a:pt x="0" y="0"/>
                </a:moveTo>
                <a:lnTo>
                  <a:pt x="8559289" y="0"/>
                </a:lnTo>
                <a:lnTo>
                  <a:pt x="8559289" y="10658882"/>
                </a:lnTo>
                <a:lnTo>
                  <a:pt x="0" y="10658882"/>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2" name="Freeform 2">
            <a:extLst>
              <a:ext uri="{FF2B5EF4-FFF2-40B4-BE49-F238E27FC236}">
                <a16:creationId xmlns:a16="http://schemas.microsoft.com/office/drawing/2014/main" id="{E0ECF26B-5308-D61D-3376-4614562421E5}"/>
              </a:ext>
            </a:extLst>
          </p:cNvPr>
          <p:cNvSpPr>
            <a:spLocks noChangeArrowheads="1"/>
          </p:cNvSpPr>
          <p:nvPr/>
        </p:nvSpPr>
        <p:spPr bwMode="auto">
          <a:xfrm>
            <a:off x="-1468438" y="0"/>
            <a:ext cx="11196638" cy="10472738"/>
          </a:xfrm>
          <a:custGeom>
            <a:avLst/>
            <a:gdLst>
              <a:gd name="G0" fmla="+- 56155 0 0"/>
              <a:gd name="G1" fmla="+- 52717 0 0"/>
              <a:gd name="T0" fmla="*/ 0 w 11197275"/>
              <a:gd name="T1" fmla="*/ 0 h 10472941"/>
              <a:gd name="T2" fmla="*/ 11197274 w 11197275"/>
              <a:gd name="T3" fmla="*/ 0 h 10472941"/>
              <a:gd name="T4" fmla="*/ 11197274 w 11197275"/>
              <a:gd name="T5" fmla="*/ 10472941 h 10472941"/>
              <a:gd name="T6" fmla="*/ 0 w 11197275"/>
              <a:gd name="T7" fmla="*/ 10472941 h 10472941"/>
              <a:gd name="T8" fmla="*/ 0 w 11197275"/>
              <a:gd name="T9" fmla="*/ 0 h 10472941"/>
            </a:gdLst>
            <a:ahLst/>
            <a:cxnLst>
              <a:cxn ang="0">
                <a:pos x="T0" y="T1"/>
              </a:cxn>
              <a:cxn ang="0">
                <a:pos x="T2" y="T3"/>
              </a:cxn>
              <a:cxn ang="0">
                <a:pos x="T4" y="T5"/>
              </a:cxn>
              <a:cxn ang="0">
                <a:pos x="T6" y="T7"/>
              </a:cxn>
              <a:cxn ang="0">
                <a:pos x="T8" y="T9"/>
              </a:cxn>
            </a:cxnLst>
            <a:rect l="0" t="0" r="r" b="b"/>
            <a:pathLst>
              <a:path w="11197275" h="10472941">
                <a:moveTo>
                  <a:pt x="0" y="0"/>
                </a:moveTo>
                <a:lnTo>
                  <a:pt x="11197274" y="0"/>
                </a:lnTo>
                <a:lnTo>
                  <a:pt x="11197274" y="10472941"/>
                </a:lnTo>
                <a:lnTo>
                  <a:pt x="0" y="10472941"/>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5363" name="Group 3">
            <a:extLst>
              <a:ext uri="{FF2B5EF4-FFF2-40B4-BE49-F238E27FC236}">
                <a16:creationId xmlns:a16="http://schemas.microsoft.com/office/drawing/2014/main" id="{30BCCE01-D4EF-D048-B666-83ABE92BD2BA}"/>
              </a:ext>
            </a:extLst>
          </p:cNvPr>
          <p:cNvGrpSpPr>
            <a:grpSpLocks/>
          </p:cNvGrpSpPr>
          <p:nvPr/>
        </p:nvGrpSpPr>
        <p:grpSpPr bwMode="auto">
          <a:xfrm>
            <a:off x="9728200" y="-185738"/>
            <a:ext cx="8918575" cy="12453938"/>
            <a:chOff x="6128" y="-117"/>
            <a:chExt cx="5618" cy="7845"/>
          </a:xfrm>
        </p:grpSpPr>
        <p:sp>
          <p:nvSpPr>
            <p:cNvPr id="15364" name="Freeform 4">
              <a:extLst>
                <a:ext uri="{FF2B5EF4-FFF2-40B4-BE49-F238E27FC236}">
                  <a16:creationId xmlns:a16="http://schemas.microsoft.com/office/drawing/2014/main" id="{D422637B-4AD6-7907-9E5E-AC040F1E3319}"/>
                </a:ext>
              </a:extLst>
            </p:cNvPr>
            <p:cNvSpPr>
              <a:spLocks noChangeArrowheads="1"/>
            </p:cNvSpPr>
            <p:nvPr/>
          </p:nvSpPr>
          <p:spPr bwMode="auto">
            <a:xfrm>
              <a:off x="6128" y="-117"/>
              <a:ext cx="5618" cy="7845"/>
            </a:xfrm>
            <a:custGeom>
              <a:avLst/>
              <a:gdLst>
                <a:gd name="G0" fmla="+- 44027 0 0"/>
                <a:gd name="G1" fmla="+- 20883 0 0"/>
                <a:gd name="T0" fmla="*/ 0 w 3255291"/>
                <a:gd name="T1" fmla="*/ 0 h 4477331"/>
                <a:gd name="T2" fmla="*/ 3255291 w 3255291"/>
                <a:gd name="T3" fmla="*/ 0 h 4477331"/>
                <a:gd name="T4" fmla="*/ 3255291 w 3255291"/>
                <a:gd name="T5" fmla="*/ 4477331 h 4477331"/>
                <a:gd name="T6" fmla="*/ 0 w 3255291"/>
                <a:gd name="T7" fmla="*/ 4477331 h 4477331"/>
              </a:gdLst>
              <a:ahLst/>
              <a:cxnLst>
                <a:cxn ang="0">
                  <a:pos x="T0" y="T1"/>
                </a:cxn>
                <a:cxn ang="0">
                  <a:pos x="T2" y="T3"/>
                </a:cxn>
                <a:cxn ang="0">
                  <a:pos x="T4" y="T5"/>
                </a:cxn>
                <a:cxn ang="0">
                  <a:pos x="T6" y="T7"/>
                </a:cxn>
              </a:cxnLst>
              <a:rect l="0" t="0" r="r" b="b"/>
              <a:pathLst>
                <a:path w="3255291" h="4477331">
                  <a:moveTo>
                    <a:pt x="0" y="0"/>
                  </a:moveTo>
                  <a:lnTo>
                    <a:pt x="3255291" y="0"/>
                  </a:lnTo>
                  <a:lnTo>
                    <a:pt x="3255291" y="4477331"/>
                  </a:lnTo>
                  <a:lnTo>
                    <a:pt x="0" y="4477331"/>
                  </a:lnTo>
                  <a:close/>
                </a:path>
              </a:pathLst>
            </a:custGeom>
            <a:solidFill>
              <a:srgbClr val="203965">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5365" name="Group 5">
            <a:extLst>
              <a:ext uri="{FF2B5EF4-FFF2-40B4-BE49-F238E27FC236}">
                <a16:creationId xmlns:a16="http://schemas.microsoft.com/office/drawing/2014/main" id="{148627E1-7214-B6CB-C5CC-1A0874E2FBEC}"/>
              </a:ext>
            </a:extLst>
          </p:cNvPr>
          <p:cNvGrpSpPr>
            <a:grpSpLocks/>
          </p:cNvGrpSpPr>
          <p:nvPr/>
        </p:nvGrpSpPr>
        <p:grpSpPr bwMode="auto">
          <a:xfrm>
            <a:off x="9728200" y="0"/>
            <a:ext cx="8553450" cy="808038"/>
            <a:chOff x="6128" y="0"/>
            <a:chExt cx="5388" cy="509"/>
          </a:xfrm>
        </p:grpSpPr>
        <p:sp>
          <p:nvSpPr>
            <p:cNvPr id="15366" name="Freeform 6">
              <a:extLst>
                <a:ext uri="{FF2B5EF4-FFF2-40B4-BE49-F238E27FC236}">
                  <a16:creationId xmlns:a16="http://schemas.microsoft.com/office/drawing/2014/main" id="{4D274F21-D335-7025-C43F-24481C73A01F}"/>
                </a:ext>
              </a:extLst>
            </p:cNvPr>
            <p:cNvSpPr>
              <a:spLocks noChangeArrowheads="1"/>
            </p:cNvSpPr>
            <p:nvPr/>
          </p:nvSpPr>
          <p:spPr bwMode="auto">
            <a:xfrm>
              <a:off x="6128" y="0"/>
              <a:ext cx="5388" cy="509"/>
            </a:xfrm>
            <a:custGeom>
              <a:avLst/>
              <a:gdLst>
                <a:gd name="G0" fmla="+- 42260 0 0"/>
                <a:gd name="G1" fmla="+- 34586 0 0"/>
                <a:gd name="T0" fmla="*/ 0 w 3122452"/>
                <a:gd name="T1" fmla="*/ 0 h 296730"/>
                <a:gd name="T2" fmla="*/ 3122452 w 3122452"/>
                <a:gd name="T3" fmla="*/ 0 h 296730"/>
                <a:gd name="T4" fmla="*/ 3122452 w 3122452"/>
                <a:gd name="T5" fmla="*/ 296730 h 296730"/>
                <a:gd name="T6" fmla="*/ 0 w 3122452"/>
                <a:gd name="T7" fmla="*/ 296730 h 296730"/>
              </a:gdLst>
              <a:ahLst/>
              <a:cxnLst>
                <a:cxn ang="0">
                  <a:pos x="T0" y="T1"/>
                </a:cxn>
                <a:cxn ang="0">
                  <a:pos x="T2" y="T3"/>
                </a:cxn>
                <a:cxn ang="0">
                  <a:pos x="T4" y="T5"/>
                </a:cxn>
                <a:cxn ang="0">
                  <a:pos x="T6" y="T7"/>
                </a:cxn>
              </a:cxnLst>
              <a:rect l="0" t="0" r="r" b="b"/>
              <a:pathLst>
                <a:path w="3122452" h="296730">
                  <a:moveTo>
                    <a:pt x="0" y="0"/>
                  </a:moveTo>
                  <a:lnTo>
                    <a:pt x="3122452" y="0"/>
                  </a:lnTo>
                  <a:lnTo>
                    <a:pt x="312245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5367" name="Rectangle 7">
            <a:extLst>
              <a:ext uri="{FF2B5EF4-FFF2-40B4-BE49-F238E27FC236}">
                <a16:creationId xmlns:a16="http://schemas.microsoft.com/office/drawing/2014/main" id="{49574DBE-BF59-D21C-2388-7921775CE2AB}"/>
              </a:ext>
            </a:extLst>
          </p:cNvPr>
          <p:cNvSpPr>
            <a:spLocks noChangeArrowheads="1"/>
          </p:cNvSpPr>
          <p:nvPr/>
        </p:nvSpPr>
        <p:spPr bwMode="auto">
          <a:xfrm>
            <a:off x="10745788" y="2928938"/>
            <a:ext cx="6889750" cy="5797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488"/>
              </a:lnSpc>
              <a:buClrTx/>
              <a:buFontTx/>
              <a:buNone/>
            </a:pPr>
            <a:r>
              <a:rPr lang="en-US" altLang="en-US" sz="2200" dirty="0">
                <a:solidFill>
                  <a:srgbClr val="FFFFFF"/>
                </a:solidFill>
                <a:latin typeface="Nunito Sans Semi-Bold" charset="0"/>
              </a:rPr>
              <a:t>PEATSORB has practiced and delivered environmental excellence since its inception. Ahead of its time on environment and ecology with “Best Practices” our long history of helping globally to render the spill harmless is our tradition. PEATSORB values the health and safety of its customers, partners, distributors and all marine and land species in the communities that it serves. </a:t>
            </a:r>
          </a:p>
          <a:p>
            <a:pPr hangingPunct="1">
              <a:lnSpc>
                <a:spcPts val="3488"/>
              </a:lnSpc>
              <a:buClrTx/>
              <a:buFontTx/>
              <a:buNone/>
            </a:pPr>
            <a:endParaRPr lang="en-US" altLang="en-US" dirty="0">
              <a:solidFill>
                <a:srgbClr val="FFFFFF"/>
              </a:solidFill>
              <a:latin typeface="Calibri" panose="020F0502020204030204" pitchFamily="34" charset="0"/>
            </a:endParaRPr>
          </a:p>
          <a:p>
            <a:pPr hangingPunct="1">
              <a:lnSpc>
                <a:spcPts val="3488"/>
              </a:lnSpc>
              <a:buClrTx/>
              <a:buFontTx/>
              <a:buNone/>
            </a:pPr>
            <a:r>
              <a:rPr lang="en-US" altLang="en-US" sz="2200" dirty="0">
                <a:solidFill>
                  <a:srgbClr val="FFFFFF"/>
                </a:solidFill>
                <a:latin typeface="Nunito Sans Semi-Bold" charset="0"/>
              </a:rPr>
              <a:t>Our products neutralize toxicity, suppress flammable </a:t>
            </a:r>
            <a:r>
              <a:rPr lang="en-US" altLang="en-US" sz="2200" dirty="0" err="1">
                <a:solidFill>
                  <a:srgbClr val="FFFFFF"/>
                </a:solidFill>
                <a:latin typeface="Nunito Sans Semi-Bold" charset="0"/>
              </a:rPr>
              <a:t>vapours</a:t>
            </a:r>
            <a:r>
              <a:rPr lang="en-US" altLang="en-US" sz="2200" dirty="0">
                <a:solidFill>
                  <a:srgbClr val="FFFFFF"/>
                </a:solidFill>
                <a:latin typeface="Nunito Sans Semi-Bold" charset="0"/>
              </a:rPr>
              <a:t> and have high biodegradability results to prove below regulatory limits and non- detect readings after treatment. We deliver the highest quality products that outperform our client’s performance objectives.</a:t>
            </a:r>
          </a:p>
        </p:txBody>
      </p:sp>
      <p:sp>
        <p:nvSpPr>
          <p:cNvPr id="15368" name="Rectangle 8">
            <a:extLst>
              <a:ext uri="{FF2B5EF4-FFF2-40B4-BE49-F238E27FC236}">
                <a16:creationId xmlns:a16="http://schemas.microsoft.com/office/drawing/2014/main" id="{965484C8-2CC8-6E40-48A3-9718E576C794}"/>
              </a:ext>
            </a:extLst>
          </p:cNvPr>
          <p:cNvSpPr>
            <a:spLocks noChangeArrowheads="1"/>
          </p:cNvSpPr>
          <p:nvPr/>
        </p:nvSpPr>
        <p:spPr bwMode="auto">
          <a:xfrm>
            <a:off x="10756900" y="1566863"/>
            <a:ext cx="7529513"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00CC00"/>
                </a:solidFill>
                <a:latin typeface="Nunito Sans Heavy"/>
                <a:ea typeface="Arial Unicode MS"/>
                <a:cs typeface="Arial Unicode MS"/>
              </a:rPr>
              <a:t>Earth Day</a:t>
            </a:r>
            <a:r>
              <a:rPr lang="en-US" altLang="en-US" sz="5200" b="1" dirty="0">
                <a:latin typeface="Nunito Sans Heavy"/>
                <a:ea typeface="Arial Unicode MS"/>
                <a:cs typeface="Arial Unicode MS"/>
              </a:rPr>
              <a:t> </a:t>
            </a:r>
            <a:r>
              <a:rPr lang="en-US" altLang="en-US" sz="5200" b="1" dirty="0">
                <a:solidFill>
                  <a:srgbClr val="FFFFFF"/>
                </a:solidFill>
                <a:latin typeface="Nunito Sans Heavy"/>
                <a:ea typeface="Arial Unicode MS"/>
                <a:cs typeface="Arial Unicode MS"/>
              </a:rPr>
              <a:t>is Every Day</a:t>
            </a:r>
          </a:p>
        </p:txBody>
      </p:sp>
      <p:sp>
        <p:nvSpPr>
          <p:cNvPr id="15369" name="Freeform 9">
            <a:extLst>
              <a:ext uri="{FF2B5EF4-FFF2-40B4-BE49-F238E27FC236}">
                <a16:creationId xmlns:a16="http://schemas.microsoft.com/office/drawing/2014/main" id="{6E6FE436-2B1C-AEFC-D263-02D597489B1E}"/>
              </a:ext>
            </a:extLst>
          </p:cNvPr>
          <p:cNvSpPr>
            <a:spLocks noChangeArrowheads="1"/>
          </p:cNvSpPr>
          <p:nvPr/>
        </p:nvSpPr>
        <p:spPr bwMode="auto">
          <a:xfrm>
            <a:off x="3292475" y="968375"/>
            <a:ext cx="5668963" cy="2141538"/>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1F19476C-E643-1EB6-81EC-97C1E656E1B3}"/>
              </a:ext>
            </a:extLst>
          </p:cNvPr>
          <p:cNvSpPr txBox="1"/>
          <p:nvPr/>
        </p:nvSpPr>
        <p:spPr>
          <a:xfrm>
            <a:off x="15163746" y="9558974"/>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681B5FC0-70E3-5FF7-F531-6EB3EDCC86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5471" y="8968992"/>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6385" name="Freeform 1">
            <a:extLst>
              <a:ext uri="{FF2B5EF4-FFF2-40B4-BE49-F238E27FC236}">
                <a16:creationId xmlns:a16="http://schemas.microsoft.com/office/drawing/2014/main" id="{29504C6E-0AF7-8E7B-83F6-0C26B2C73691}"/>
              </a:ext>
            </a:extLst>
          </p:cNvPr>
          <p:cNvSpPr>
            <a:spLocks noChangeArrowheads="1"/>
          </p:cNvSpPr>
          <p:nvPr/>
        </p:nvSpPr>
        <p:spPr bwMode="auto">
          <a:xfrm>
            <a:off x="0" y="0"/>
            <a:ext cx="18288000" cy="10472738"/>
          </a:xfrm>
          <a:custGeom>
            <a:avLst/>
            <a:gdLst>
              <a:gd name="G0" fmla="+- 30227 0 0"/>
              <a:gd name="G1" fmla="+- 52717 0 0"/>
              <a:gd name="T0" fmla="*/ 0 w 19756563"/>
              <a:gd name="T1" fmla="*/ 0 h 10472941"/>
              <a:gd name="T2" fmla="*/ 19756563 w 19756563"/>
              <a:gd name="T3" fmla="*/ 0 h 10472941"/>
              <a:gd name="T4" fmla="*/ 19756563 w 19756563"/>
              <a:gd name="T5" fmla="*/ 10472941 h 10472941"/>
              <a:gd name="T6" fmla="*/ 0 w 19756563"/>
              <a:gd name="T7" fmla="*/ 10472941 h 10472941"/>
              <a:gd name="T8" fmla="*/ 0 w 19756563"/>
              <a:gd name="T9" fmla="*/ 0 h 10472941"/>
            </a:gdLst>
            <a:ahLst/>
            <a:cxnLst>
              <a:cxn ang="0">
                <a:pos x="T0" y="T1"/>
              </a:cxn>
              <a:cxn ang="0">
                <a:pos x="T2" y="T3"/>
              </a:cxn>
              <a:cxn ang="0">
                <a:pos x="T4" y="T5"/>
              </a:cxn>
              <a:cxn ang="0">
                <a:pos x="T6" y="T7"/>
              </a:cxn>
              <a:cxn ang="0">
                <a:pos x="T8" y="T9"/>
              </a:cxn>
            </a:cxnLst>
            <a:rect l="0" t="0" r="r" b="b"/>
            <a:pathLst>
              <a:path w="19756563" h="10472941">
                <a:moveTo>
                  <a:pt x="0" y="0"/>
                </a:moveTo>
                <a:lnTo>
                  <a:pt x="19756563" y="0"/>
                </a:lnTo>
                <a:lnTo>
                  <a:pt x="19756563" y="10472941"/>
                </a:lnTo>
                <a:lnTo>
                  <a:pt x="0" y="1047294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6386" name="Group 2">
            <a:extLst>
              <a:ext uri="{FF2B5EF4-FFF2-40B4-BE49-F238E27FC236}">
                <a16:creationId xmlns:a16="http://schemas.microsoft.com/office/drawing/2014/main" id="{CD4B15AC-C098-3517-140D-2E9FE4ACC0C8}"/>
              </a:ext>
            </a:extLst>
          </p:cNvPr>
          <p:cNvGrpSpPr>
            <a:grpSpLocks/>
          </p:cNvGrpSpPr>
          <p:nvPr/>
        </p:nvGrpSpPr>
        <p:grpSpPr bwMode="auto">
          <a:xfrm>
            <a:off x="10329863" y="0"/>
            <a:ext cx="8410575" cy="12268200"/>
            <a:chOff x="6507" y="0"/>
            <a:chExt cx="5298" cy="7728"/>
          </a:xfrm>
        </p:grpSpPr>
        <p:sp>
          <p:nvSpPr>
            <p:cNvPr id="16387" name="Freeform 3">
              <a:extLst>
                <a:ext uri="{FF2B5EF4-FFF2-40B4-BE49-F238E27FC236}">
                  <a16:creationId xmlns:a16="http://schemas.microsoft.com/office/drawing/2014/main" id="{028DE611-1416-77E0-94BB-66A4AAB58368}"/>
                </a:ext>
              </a:extLst>
            </p:cNvPr>
            <p:cNvSpPr>
              <a:spLocks noChangeArrowheads="1"/>
            </p:cNvSpPr>
            <p:nvPr/>
          </p:nvSpPr>
          <p:spPr bwMode="auto">
            <a:xfrm>
              <a:off x="6507" y="0"/>
              <a:ext cx="5298" cy="7728"/>
            </a:xfrm>
            <a:custGeom>
              <a:avLst/>
              <a:gdLst>
                <a:gd name="G0" fmla="+- 55697 0 0"/>
                <a:gd name="G1" fmla="+- 20883 0 0"/>
                <a:gd name="T0" fmla="*/ 0 w 3070353"/>
                <a:gd name="T1" fmla="*/ 0 h 4477331"/>
                <a:gd name="T2" fmla="*/ 3070353 w 3070353"/>
                <a:gd name="T3" fmla="*/ 0 h 4477331"/>
                <a:gd name="T4" fmla="*/ 3070353 w 3070353"/>
                <a:gd name="T5" fmla="*/ 4477331 h 4477331"/>
                <a:gd name="T6" fmla="*/ 0 w 3070353"/>
                <a:gd name="T7" fmla="*/ 4477331 h 4477331"/>
              </a:gdLst>
              <a:ahLst/>
              <a:cxnLst>
                <a:cxn ang="0">
                  <a:pos x="T0" y="T1"/>
                </a:cxn>
                <a:cxn ang="0">
                  <a:pos x="T2" y="T3"/>
                </a:cxn>
                <a:cxn ang="0">
                  <a:pos x="T4" y="T5"/>
                </a:cxn>
                <a:cxn ang="0">
                  <a:pos x="T6" y="T7"/>
                </a:cxn>
              </a:cxnLst>
              <a:rect l="0" t="0" r="r" b="b"/>
              <a:pathLst>
                <a:path w="3070353" h="4477331">
                  <a:moveTo>
                    <a:pt x="0" y="0"/>
                  </a:moveTo>
                  <a:lnTo>
                    <a:pt x="3070353" y="0"/>
                  </a:lnTo>
                  <a:lnTo>
                    <a:pt x="3070353" y="4477331"/>
                  </a:lnTo>
                  <a:lnTo>
                    <a:pt x="0" y="4477331"/>
                  </a:lnTo>
                  <a:close/>
                </a:path>
              </a:pathLst>
            </a:custGeom>
            <a:solidFill>
              <a:srgbClr val="203965">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6388" name="Group 4">
            <a:extLst>
              <a:ext uri="{FF2B5EF4-FFF2-40B4-BE49-F238E27FC236}">
                <a16:creationId xmlns:a16="http://schemas.microsoft.com/office/drawing/2014/main" id="{4CB59F77-245E-3A97-105F-FFF2A965ED95}"/>
              </a:ext>
            </a:extLst>
          </p:cNvPr>
          <p:cNvGrpSpPr>
            <a:grpSpLocks/>
          </p:cNvGrpSpPr>
          <p:nvPr/>
        </p:nvGrpSpPr>
        <p:grpSpPr bwMode="auto">
          <a:xfrm>
            <a:off x="10329863" y="0"/>
            <a:ext cx="7953375" cy="808038"/>
            <a:chOff x="6507" y="0"/>
            <a:chExt cx="5010" cy="509"/>
          </a:xfrm>
        </p:grpSpPr>
        <p:sp>
          <p:nvSpPr>
            <p:cNvPr id="16389" name="Freeform 5">
              <a:extLst>
                <a:ext uri="{FF2B5EF4-FFF2-40B4-BE49-F238E27FC236}">
                  <a16:creationId xmlns:a16="http://schemas.microsoft.com/office/drawing/2014/main" id="{6A9CE578-FE23-CA43-DA7E-6B49BE202D84}"/>
                </a:ext>
              </a:extLst>
            </p:cNvPr>
            <p:cNvSpPr>
              <a:spLocks noChangeArrowheads="1"/>
            </p:cNvSpPr>
            <p:nvPr/>
          </p:nvSpPr>
          <p:spPr bwMode="auto">
            <a:xfrm>
              <a:off x="6507" y="0"/>
              <a:ext cx="5010" cy="509"/>
            </a:xfrm>
            <a:custGeom>
              <a:avLst/>
              <a:gdLst>
                <a:gd name="G0" fmla="+- 19567 0 0"/>
                <a:gd name="G1" fmla="+- 34586 0 0"/>
                <a:gd name="T0" fmla="*/ 0 w 2903151"/>
                <a:gd name="T1" fmla="*/ 0 h 296730"/>
                <a:gd name="T2" fmla="*/ 2903151 w 2903151"/>
                <a:gd name="T3" fmla="*/ 0 h 296730"/>
                <a:gd name="T4" fmla="*/ 2903151 w 2903151"/>
                <a:gd name="T5" fmla="*/ 296730 h 296730"/>
                <a:gd name="T6" fmla="*/ 0 w 2903151"/>
                <a:gd name="T7" fmla="*/ 296730 h 296730"/>
              </a:gdLst>
              <a:ahLst/>
              <a:cxnLst>
                <a:cxn ang="0">
                  <a:pos x="T0" y="T1"/>
                </a:cxn>
                <a:cxn ang="0">
                  <a:pos x="T2" y="T3"/>
                </a:cxn>
                <a:cxn ang="0">
                  <a:pos x="T4" y="T5"/>
                </a:cxn>
                <a:cxn ang="0">
                  <a:pos x="T6" y="T7"/>
                </a:cxn>
              </a:cxnLst>
              <a:rect l="0" t="0" r="r" b="b"/>
              <a:pathLst>
                <a:path w="2903151" h="296730">
                  <a:moveTo>
                    <a:pt x="0" y="0"/>
                  </a:moveTo>
                  <a:lnTo>
                    <a:pt x="2903151" y="0"/>
                  </a:lnTo>
                  <a:lnTo>
                    <a:pt x="2903151"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390" name="Rectangle 6">
            <a:extLst>
              <a:ext uri="{FF2B5EF4-FFF2-40B4-BE49-F238E27FC236}">
                <a16:creationId xmlns:a16="http://schemas.microsoft.com/office/drawing/2014/main" id="{87EA8FE2-AE13-00B4-2309-0A0FE39093B4}"/>
              </a:ext>
            </a:extLst>
          </p:cNvPr>
          <p:cNvSpPr>
            <a:spLocks noChangeArrowheads="1"/>
          </p:cNvSpPr>
          <p:nvPr/>
        </p:nvSpPr>
        <p:spPr bwMode="auto">
          <a:xfrm>
            <a:off x="10848975" y="3657600"/>
            <a:ext cx="6889750" cy="466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325"/>
              </a:lnSpc>
              <a:buClrTx/>
              <a:buFontTx/>
              <a:buNone/>
            </a:pPr>
            <a:r>
              <a:rPr lang="en-US" altLang="en-US" sz="2100" dirty="0">
                <a:solidFill>
                  <a:srgbClr val="FFFFFF"/>
                </a:solidFill>
                <a:latin typeface="Nunito Sans Semi-Bold" charset="0"/>
              </a:rPr>
              <a:t>PEATSORB maintains its Quality Management to have received many Federal Government approvals</a:t>
            </a:r>
          </a:p>
          <a:p>
            <a:pPr hangingPunct="1">
              <a:lnSpc>
                <a:spcPts val="3325"/>
              </a:lnSpc>
              <a:buClrTx/>
              <a:buFontTx/>
              <a:buNone/>
            </a:pPr>
            <a:r>
              <a:rPr lang="en-US" altLang="en-US" sz="2100" dirty="0">
                <a:solidFill>
                  <a:srgbClr val="FFFFFF"/>
                </a:solidFill>
                <a:latin typeface="Nunito Sans Semi-Bold" charset="0"/>
              </a:rPr>
              <a:t>and various accreditations for use anywhere in the USA, Canada and globally. </a:t>
            </a:r>
          </a:p>
          <a:p>
            <a:pPr hangingPunct="1">
              <a:lnSpc>
                <a:spcPts val="3325"/>
              </a:lnSpc>
              <a:buClrTx/>
              <a:buFontTx/>
              <a:buNone/>
            </a:pPr>
            <a:endParaRPr lang="en-US" altLang="en-US" dirty="0">
              <a:solidFill>
                <a:srgbClr val="FFFFFF"/>
              </a:solidFill>
              <a:latin typeface="Calibri" panose="020F0502020204030204" pitchFamily="34" charset="0"/>
            </a:endParaRPr>
          </a:p>
          <a:p>
            <a:pPr hangingPunct="1">
              <a:lnSpc>
                <a:spcPts val="3325"/>
              </a:lnSpc>
              <a:buClrTx/>
              <a:buFontTx/>
              <a:buNone/>
            </a:pPr>
            <a:r>
              <a:rPr lang="en-US" altLang="en-US" sz="2100" dirty="0">
                <a:solidFill>
                  <a:srgbClr val="FFFFFF"/>
                </a:solidFill>
                <a:latin typeface="Nunito Sans Semi-Bold" charset="0"/>
              </a:rPr>
              <a:t>The Canadian Food Inspection Agency (CFIA) has issued a “Blanket Letter” to all International Customs Inspectors that we are safe for importation with no pathogens present due to the proprietary process it undertakes, meeting all regulations and guidelines.</a:t>
            </a:r>
          </a:p>
          <a:p>
            <a:pPr hangingPunct="1">
              <a:lnSpc>
                <a:spcPts val="3325"/>
              </a:lnSpc>
              <a:buClrTx/>
              <a:buFontTx/>
              <a:buNone/>
            </a:pPr>
            <a:endParaRPr lang="en-US" altLang="en-US" sz="2100" dirty="0">
              <a:solidFill>
                <a:srgbClr val="FFFFFF"/>
              </a:solidFill>
              <a:latin typeface="Nunito Sans Semi-Bold" charset="0"/>
            </a:endParaRPr>
          </a:p>
        </p:txBody>
      </p:sp>
      <p:sp>
        <p:nvSpPr>
          <p:cNvPr id="16391" name="Rectangle 7">
            <a:extLst>
              <a:ext uri="{FF2B5EF4-FFF2-40B4-BE49-F238E27FC236}">
                <a16:creationId xmlns:a16="http://schemas.microsoft.com/office/drawing/2014/main" id="{2F10CF9F-F9C1-3BF9-7E7A-408D264F0C5E}"/>
              </a:ext>
            </a:extLst>
          </p:cNvPr>
          <p:cNvSpPr>
            <a:spLocks noChangeArrowheads="1"/>
          </p:cNvSpPr>
          <p:nvPr/>
        </p:nvSpPr>
        <p:spPr bwMode="auto">
          <a:xfrm>
            <a:off x="10887075" y="1538288"/>
            <a:ext cx="7148513" cy="1479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FFFFFF"/>
                </a:solidFill>
                <a:latin typeface="Nunito Sans Bold"/>
                <a:ea typeface="Arial Unicode MS"/>
                <a:cs typeface="Arial Unicode MS"/>
              </a:rPr>
              <a:t>Health, Safety,</a:t>
            </a:r>
            <a:r>
              <a:rPr lang="en-US" altLang="en-US" sz="5200" b="1" dirty="0">
                <a:latin typeface="Nunito Sans Bold"/>
                <a:ea typeface="Arial Unicode MS"/>
                <a:cs typeface="Arial Unicode MS"/>
              </a:rPr>
              <a:t> </a:t>
            </a:r>
            <a:r>
              <a:rPr lang="en-US" altLang="en-US" sz="5200" b="1" dirty="0">
                <a:solidFill>
                  <a:srgbClr val="00CC33"/>
                </a:solidFill>
                <a:latin typeface="Nunito Sans Bold"/>
                <a:ea typeface="Arial Unicode MS"/>
                <a:cs typeface="Arial Unicode MS"/>
              </a:rPr>
              <a:t>Environment</a:t>
            </a:r>
          </a:p>
        </p:txBody>
      </p:sp>
      <p:sp>
        <p:nvSpPr>
          <p:cNvPr id="16392" name="Freeform 8">
            <a:extLst>
              <a:ext uri="{FF2B5EF4-FFF2-40B4-BE49-F238E27FC236}">
                <a16:creationId xmlns:a16="http://schemas.microsoft.com/office/drawing/2014/main" id="{162FAD6B-4BB7-A3D4-B429-84E9A0085162}"/>
              </a:ext>
            </a:extLst>
          </p:cNvPr>
          <p:cNvSpPr>
            <a:spLocks noChangeArrowheads="1"/>
          </p:cNvSpPr>
          <p:nvPr/>
        </p:nvSpPr>
        <p:spPr bwMode="auto">
          <a:xfrm>
            <a:off x="1096963" y="7407275"/>
            <a:ext cx="6400800" cy="2141538"/>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FA04F07C-6095-B273-A335-558E771AB70B}"/>
              </a:ext>
            </a:extLst>
          </p:cNvPr>
          <p:cNvSpPr txBox="1"/>
          <p:nvPr/>
        </p:nvSpPr>
        <p:spPr>
          <a:xfrm>
            <a:off x="13060036" y="9192037"/>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AC61E3CC-5F9E-FD56-1970-EB65E3877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4534" y="7980663"/>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409" name="Group 1">
            <a:extLst>
              <a:ext uri="{FF2B5EF4-FFF2-40B4-BE49-F238E27FC236}">
                <a16:creationId xmlns:a16="http://schemas.microsoft.com/office/drawing/2014/main" id="{AC74CA49-5276-20D3-4C9D-6D6B7EA191AF}"/>
              </a:ext>
            </a:extLst>
          </p:cNvPr>
          <p:cNvGrpSpPr>
            <a:grpSpLocks/>
          </p:cNvGrpSpPr>
          <p:nvPr/>
        </p:nvGrpSpPr>
        <p:grpSpPr bwMode="auto">
          <a:xfrm>
            <a:off x="26988" y="0"/>
            <a:ext cx="18256250" cy="2525713"/>
            <a:chOff x="17" y="0"/>
            <a:chExt cx="11500" cy="1591"/>
          </a:xfrm>
        </p:grpSpPr>
        <p:sp>
          <p:nvSpPr>
            <p:cNvPr id="17410" name="Freeform 2">
              <a:extLst>
                <a:ext uri="{FF2B5EF4-FFF2-40B4-BE49-F238E27FC236}">
                  <a16:creationId xmlns:a16="http://schemas.microsoft.com/office/drawing/2014/main" id="{CD6C2C3C-08F7-77EC-8C60-62F4FA1AED3F}"/>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7411" name="Freeform 3">
            <a:extLst>
              <a:ext uri="{FF2B5EF4-FFF2-40B4-BE49-F238E27FC236}">
                <a16:creationId xmlns:a16="http://schemas.microsoft.com/office/drawing/2014/main" id="{04E95748-0643-0656-08AA-2334DB4294E1}"/>
              </a:ext>
            </a:extLst>
          </p:cNvPr>
          <p:cNvSpPr>
            <a:spLocks noChangeArrowheads="1"/>
          </p:cNvSpPr>
          <p:nvPr/>
        </p:nvSpPr>
        <p:spPr bwMode="auto">
          <a:xfrm>
            <a:off x="-119063" y="0"/>
            <a:ext cx="18407063" cy="2527300"/>
          </a:xfrm>
          <a:custGeom>
            <a:avLst/>
            <a:gdLst>
              <a:gd name="G0" fmla="+- 57231 0 0"/>
              <a:gd name="G1" fmla="+- 36845 0 0"/>
              <a:gd name="T0" fmla="*/ 0 w 18407311"/>
              <a:gd name="T1" fmla="*/ 0 h 2527213"/>
              <a:gd name="T2" fmla="*/ 18407311 w 18407311"/>
              <a:gd name="T3" fmla="*/ 0 h 2527213"/>
              <a:gd name="T4" fmla="*/ 18407311 w 18407311"/>
              <a:gd name="T5" fmla="*/ 2527213 h 2527213"/>
              <a:gd name="T6" fmla="*/ 0 w 18407311"/>
              <a:gd name="T7" fmla="*/ 2527213 h 2527213"/>
              <a:gd name="T8" fmla="*/ 0 w 18407311"/>
              <a:gd name="T9" fmla="*/ 0 h 2527213"/>
            </a:gdLst>
            <a:ahLst/>
            <a:cxnLst>
              <a:cxn ang="0">
                <a:pos x="T0" y="T1"/>
              </a:cxn>
              <a:cxn ang="0">
                <a:pos x="T2" y="T3"/>
              </a:cxn>
              <a:cxn ang="0">
                <a:pos x="T4" y="T5"/>
              </a:cxn>
              <a:cxn ang="0">
                <a:pos x="T6" y="T7"/>
              </a:cxn>
              <a:cxn ang="0">
                <a:pos x="T8" y="T9"/>
              </a:cxn>
            </a:cxnLst>
            <a:rect l="0" t="0" r="r" b="b"/>
            <a:pathLst>
              <a:path w="18407311" h="2527213">
                <a:moveTo>
                  <a:pt x="0" y="0"/>
                </a:moveTo>
                <a:lnTo>
                  <a:pt x="18407311" y="0"/>
                </a:lnTo>
                <a:lnTo>
                  <a:pt x="18407311" y="2527213"/>
                </a:lnTo>
                <a:lnTo>
                  <a:pt x="0" y="252721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2" name="Freeform 4">
            <a:extLst>
              <a:ext uri="{FF2B5EF4-FFF2-40B4-BE49-F238E27FC236}">
                <a16:creationId xmlns:a16="http://schemas.microsoft.com/office/drawing/2014/main" id="{2A743A4D-AF7C-16BB-0A7B-4606D715DCC5}"/>
              </a:ext>
            </a:extLst>
          </p:cNvPr>
          <p:cNvSpPr>
            <a:spLocks noChangeArrowheads="1"/>
          </p:cNvSpPr>
          <p:nvPr/>
        </p:nvSpPr>
        <p:spPr bwMode="auto">
          <a:xfrm rot="2220000">
            <a:off x="423863" y="3468688"/>
            <a:ext cx="6907212" cy="5684837"/>
          </a:xfrm>
          <a:custGeom>
            <a:avLst/>
            <a:gdLst>
              <a:gd name="G0" fmla="+- 26923 0 0"/>
              <a:gd name="G1" fmla="+- 48780 0 0"/>
              <a:gd name="T0" fmla="*/ 0 w 6908203"/>
              <a:gd name="T1" fmla="*/ 0 h 5684876"/>
              <a:gd name="T2" fmla="*/ 6908203 w 6908203"/>
              <a:gd name="T3" fmla="*/ 0 h 5684876"/>
              <a:gd name="T4" fmla="*/ 6908203 w 6908203"/>
              <a:gd name="T5" fmla="*/ 5684876 h 5684876"/>
              <a:gd name="T6" fmla="*/ 0 w 6908203"/>
              <a:gd name="T7" fmla="*/ 5684876 h 5684876"/>
              <a:gd name="T8" fmla="*/ 0 w 6908203"/>
              <a:gd name="T9" fmla="*/ 0 h 5684876"/>
            </a:gdLst>
            <a:ahLst/>
            <a:cxnLst>
              <a:cxn ang="0">
                <a:pos x="T0" y="T1"/>
              </a:cxn>
              <a:cxn ang="0">
                <a:pos x="T2" y="T3"/>
              </a:cxn>
              <a:cxn ang="0">
                <a:pos x="T4" y="T5"/>
              </a:cxn>
              <a:cxn ang="0">
                <a:pos x="T6" y="T7"/>
              </a:cxn>
              <a:cxn ang="0">
                <a:pos x="T8" y="T9"/>
              </a:cxn>
            </a:cxnLst>
            <a:rect l="0" t="0" r="r" b="b"/>
            <a:pathLst>
              <a:path w="6908203" h="5684876">
                <a:moveTo>
                  <a:pt x="0" y="0"/>
                </a:moveTo>
                <a:lnTo>
                  <a:pt x="6908203" y="0"/>
                </a:lnTo>
                <a:lnTo>
                  <a:pt x="6908203" y="5684876"/>
                </a:lnTo>
                <a:lnTo>
                  <a:pt x="0" y="5684876"/>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3" name="Freeform 5">
            <a:extLst>
              <a:ext uri="{FF2B5EF4-FFF2-40B4-BE49-F238E27FC236}">
                <a16:creationId xmlns:a16="http://schemas.microsoft.com/office/drawing/2014/main" id="{51BA686D-1E8E-2699-63AF-ECF298DCBA6E}"/>
              </a:ext>
            </a:extLst>
          </p:cNvPr>
          <p:cNvSpPr>
            <a:spLocks noChangeArrowheads="1"/>
          </p:cNvSpPr>
          <p:nvPr/>
        </p:nvSpPr>
        <p:spPr bwMode="auto">
          <a:xfrm>
            <a:off x="12625388" y="3543300"/>
            <a:ext cx="4314825" cy="5545138"/>
          </a:xfrm>
          <a:custGeom>
            <a:avLst/>
            <a:gdLst>
              <a:gd name="G0" fmla="+- 54777 0 0"/>
              <a:gd name="G1" fmla="+- 40802 0 0"/>
              <a:gd name="T0" fmla="*/ 0 w 4314617"/>
              <a:gd name="T1" fmla="*/ 0 h 5545826"/>
              <a:gd name="T2" fmla="*/ 4314617 w 4314617"/>
              <a:gd name="T3" fmla="*/ 0 h 5545826"/>
              <a:gd name="T4" fmla="*/ 4314617 w 4314617"/>
              <a:gd name="T5" fmla="*/ 5545826 h 5545826"/>
              <a:gd name="T6" fmla="*/ 0 w 4314617"/>
              <a:gd name="T7" fmla="*/ 5545826 h 5545826"/>
              <a:gd name="T8" fmla="*/ 0 w 4314617"/>
              <a:gd name="T9" fmla="*/ 0 h 5545826"/>
            </a:gdLst>
            <a:ahLst/>
            <a:cxnLst>
              <a:cxn ang="0">
                <a:pos x="T0" y="T1"/>
              </a:cxn>
              <a:cxn ang="0">
                <a:pos x="T2" y="T3"/>
              </a:cxn>
              <a:cxn ang="0">
                <a:pos x="T4" y="T5"/>
              </a:cxn>
              <a:cxn ang="0">
                <a:pos x="T6" y="T7"/>
              </a:cxn>
              <a:cxn ang="0">
                <a:pos x="T8" y="T9"/>
              </a:cxn>
            </a:cxnLst>
            <a:rect l="0" t="0" r="r" b="b"/>
            <a:pathLst>
              <a:path w="4314617" h="5545826">
                <a:moveTo>
                  <a:pt x="0" y="0"/>
                </a:moveTo>
                <a:lnTo>
                  <a:pt x="4314617" y="0"/>
                </a:lnTo>
                <a:lnTo>
                  <a:pt x="4314617" y="5545826"/>
                </a:lnTo>
                <a:lnTo>
                  <a:pt x="0" y="5545826"/>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4" name="Rectangle 6">
            <a:extLst>
              <a:ext uri="{FF2B5EF4-FFF2-40B4-BE49-F238E27FC236}">
                <a16:creationId xmlns:a16="http://schemas.microsoft.com/office/drawing/2014/main" id="{97969D4D-078F-BB0C-40DB-E8E256EEB712}"/>
              </a:ext>
            </a:extLst>
          </p:cNvPr>
          <p:cNvSpPr>
            <a:spLocks noChangeArrowheads="1"/>
          </p:cNvSpPr>
          <p:nvPr/>
        </p:nvSpPr>
        <p:spPr bwMode="auto">
          <a:xfrm>
            <a:off x="7508875" y="3195638"/>
            <a:ext cx="3554413"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latin typeface="Nunito Sans Bold"/>
                <a:ea typeface="Arial Unicode MS"/>
                <a:cs typeface="Arial Unicode MS"/>
              </a:rPr>
              <a:t>Properties</a:t>
            </a:r>
          </a:p>
        </p:txBody>
      </p:sp>
      <p:sp>
        <p:nvSpPr>
          <p:cNvPr id="17415" name="Rectangle 7">
            <a:extLst>
              <a:ext uri="{FF2B5EF4-FFF2-40B4-BE49-F238E27FC236}">
                <a16:creationId xmlns:a16="http://schemas.microsoft.com/office/drawing/2014/main" id="{C0F01CF4-2769-7CB2-983B-78EB0068FAC9}"/>
              </a:ext>
            </a:extLst>
          </p:cNvPr>
          <p:cNvSpPr>
            <a:spLocks noChangeArrowheads="1"/>
          </p:cNvSpPr>
          <p:nvPr/>
        </p:nvSpPr>
        <p:spPr bwMode="auto">
          <a:xfrm>
            <a:off x="4991100" y="3562350"/>
            <a:ext cx="8332788" cy="627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2775"/>
              </a:lnSpc>
              <a:buClrTx/>
              <a:buFontTx/>
              <a:buNone/>
            </a:pPr>
            <a:endParaRPr lang="en-US" altLang="en-US">
              <a:latin typeface="Calibri" panose="020F0502020204030204" pitchFamily="34" charset="0"/>
            </a:endParaRPr>
          </a:p>
          <a:p>
            <a:pPr algn="ctr" hangingPunct="1">
              <a:lnSpc>
                <a:spcPts val="4300"/>
              </a:lnSpc>
              <a:buClrTx/>
              <a:buFontTx/>
              <a:buNone/>
            </a:pPr>
            <a:r>
              <a:rPr lang="en-US" altLang="en-US" sz="2900">
                <a:latin typeface="Nunito Sans Bold" pitchFamily="2" charset="0"/>
              </a:rPr>
              <a:t>Absorbs on Contact</a:t>
            </a:r>
          </a:p>
          <a:p>
            <a:pPr algn="ctr" hangingPunct="1">
              <a:lnSpc>
                <a:spcPts val="4300"/>
              </a:lnSpc>
              <a:buClrTx/>
              <a:buFontTx/>
              <a:buNone/>
            </a:pPr>
            <a:r>
              <a:rPr lang="en-US" altLang="en-US" sz="2900">
                <a:latin typeface="Nunito Sans Bold" pitchFamily="2" charset="0"/>
              </a:rPr>
              <a:t>Effective on Land &amp; Water</a:t>
            </a:r>
          </a:p>
          <a:p>
            <a:pPr algn="ctr" hangingPunct="1">
              <a:lnSpc>
                <a:spcPts val="4300"/>
              </a:lnSpc>
              <a:buClrTx/>
              <a:buFontTx/>
              <a:buNone/>
            </a:pPr>
            <a:r>
              <a:rPr lang="en-US" altLang="en-US" sz="2900">
                <a:latin typeface="Nunito Sans Bold" pitchFamily="2" charset="0"/>
              </a:rPr>
              <a:t>Non-Toxic</a:t>
            </a:r>
          </a:p>
          <a:p>
            <a:pPr algn="ctr" hangingPunct="1">
              <a:lnSpc>
                <a:spcPts val="4300"/>
              </a:lnSpc>
              <a:buClrTx/>
              <a:buFontTx/>
              <a:buNone/>
            </a:pPr>
            <a:r>
              <a:rPr lang="en-US" altLang="en-US" sz="2900">
                <a:latin typeface="Nunito Sans Bold" pitchFamily="2" charset="0"/>
              </a:rPr>
              <a:t>Non-Leaching</a:t>
            </a:r>
          </a:p>
          <a:p>
            <a:pPr algn="ctr" hangingPunct="1">
              <a:lnSpc>
                <a:spcPts val="4300"/>
              </a:lnSpc>
              <a:buClrTx/>
              <a:buFontTx/>
              <a:buNone/>
            </a:pPr>
            <a:r>
              <a:rPr lang="en-US" altLang="en-US" sz="2900">
                <a:latin typeface="Nunito Sans Bold" pitchFamily="2" charset="0"/>
              </a:rPr>
              <a:t>Biodegradable</a:t>
            </a:r>
          </a:p>
          <a:p>
            <a:pPr algn="ctr" hangingPunct="1">
              <a:lnSpc>
                <a:spcPts val="4300"/>
              </a:lnSpc>
              <a:buClrTx/>
              <a:buFontTx/>
              <a:buNone/>
            </a:pPr>
            <a:r>
              <a:rPr lang="en-US" altLang="en-US" sz="2900">
                <a:latin typeface="Nunito Sans Bold" pitchFamily="2" charset="0"/>
              </a:rPr>
              <a:t>Lightweight</a:t>
            </a:r>
          </a:p>
          <a:p>
            <a:pPr algn="ctr" hangingPunct="1">
              <a:lnSpc>
                <a:spcPts val="4300"/>
              </a:lnSpc>
              <a:buClrTx/>
              <a:buFontTx/>
              <a:buNone/>
            </a:pPr>
            <a:r>
              <a:rPr lang="en-US" altLang="en-US" sz="2900">
                <a:latin typeface="Nunito Sans Bold" pitchFamily="2" charset="0"/>
              </a:rPr>
              <a:t>Non-Abrasive</a:t>
            </a:r>
          </a:p>
          <a:p>
            <a:pPr algn="ctr" hangingPunct="1">
              <a:lnSpc>
                <a:spcPts val="4300"/>
              </a:lnSpc>
              <a:buClrTx/>
              <a:buFontTx/>
              <a:buNone/>
            </a:pPr>
            <a:r>
              <a:rPr lang="en-US" altLang="en-US" sz="2900">
                <a:latin typeface="Nunito Sans Bold" pitchFamily="2" charset="0"/>
              </a:rPr>
              <a:t>Vapour Suppressive</a:t>
            </a:r>
          </a:p>
          <a:p>
            <a:pPr algn="ctr" hangingPunct="1">
              <a:lnSpc>
                <a:spcPts val="4300"/>
              </a:lnSpc>
              <a:buClrTx/>
              <a:buFontTx/>
              <a:buNone/>
            </a:pPr>
            <a:r>
              <a:rPr lang="en-US" altLang="en-US" sz="2900">
                <a:latin typeface="Nunito Sans Bold" pitchFamily="2" charset="0"/>
              </a:rPr>
              <a:t>Easily Disposed of</a:t>
            </a:r>
          </a:p>
          <a:p>
            <a:pPr algn="ctr" hangingPunct="1">
              <a:lnSpc>
                <a:spcPts val="4300"/>
              </a:lnSpc>
              <a:buClrTx/>
              <a:buFontTx/>
              <a:buNone/>
            </a:pPr>
            <a:r>
              <a:rPr lang="en-US" altLang="en-US" sz="2900">
                <a:latin typeface="Nunito Sans Bold" pitchFamily="2" charset="0"/>
              </a:rPr>
              <a:t>Cost Effective</a:t>
            </a:r>
          </a:p>
          <a:p>
            <a:pPr algn="ctr" hangingPunct="1">
              <a:lnSpc>
                <a:spcPct val="100000"/>
              </a:lnSpc>
              <a:buClrTx/>
              <a:buFontTx/>
              <a:buNone/>
            </a:pPr>
            <a:endParaRPr lang="en-US" altLang="en-US" sz="2900">
              <a:latin typeface="Nunito Sans Bold" pitchFamily="2" charset="0"/>
            </a:endParaRPr>
          </a:p>
        </p:txBody>
      </p:sp>
      <p:grpSp>
        <p:nvGrpSpPr>
          <p:cNvPr id="17416" name="Group 8">
            <a:extLst>
              <a:ext uri="{FF2B5EF4-FFF2-40B4-BE49-F238E27FC236}">
                <a16:creationId xmlns:a16="http://schemas.microsoft.com/office/drawing/2014/main" id="{4A53E896-D9CC-50F6-A547-A7BD546BDA43}"/>
              </a:ext>
            </a:extLst>
          </p:cNvPr>
          <p:cNvGrpSpPr>
            <a:grpSpLocks/>
          </p:cNvGrpSpPr>
          <p:nvPr/>
        </p:nvGrpSpPr>
        <p:grpSpPr bwMode="auto">
          <a:xfrm>
            <a:off x="-274638" y="0"/>
            <a:ext cx="18557876" cy="2525713"/>
            <a:chOff x="-173" y="0"/>
            <a:chExt cx="11690" cy="1591"/>
          </a:xfrm>
        </p:grpSpPr>
        <p:sp>
          <p:nvSpPr>
            <p:cNvPr id="17417" name="Freeform 9">
              <a:extLst>
                <a:ext uri="{FF2B5EF4-FFF2-40B4-BE49-F238E27FC236}">
                  <a16:creationId xmlns:a16="http://schemas.microsoft.com/office/drawing/2014/main" id="{0C84F7CF-CAB9-9AD2-CCB7-67051AAA8BA8}"/>
                </a:ext>
              </a:extLst>
            </p:cNvPr>
            <p:cNvSpPr>
              <a:spLocks noChangeArrowheads="1"/>
            </p:cNvSpPr>
            <p:nvPr/>
          </p:nvSpPr>
          <p:spPr bwMode="auto">
            <a:xfrm>
              <a:off x="-173" y="0"/>
              <a:ext cx="1169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50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7418" name="Freeform 10">
            <a:extLst>
              <a:ext uri="{FF2B5EF4-FFF2-40B4-BE49-F238E27FC236}">
                <a16:creationId xmlns:a16="http://schemas.microsoft.com/office/drawing/2014/main" id="{57DF824A-11CA-F388-C66C-A4B00420006E}"/>
              </a:ext>
            </a:extLst>
          </p:cNvPr>
          <p:cNvSpPr>
            <a:spLocks noChangeArrowheads="1"/>
          </p:cNvSpPr>
          <p:nvPr/>
        </p:nvSpPr>
        <p:spPr bwMode="auto">
          <a:xfrm>
            <a:off x="5486400" y="-173038"/>
            <a:ext cx="7223125" cy="2916238"/>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78CC02F0-2CDB-CE21-E107-4A52DE67084A}"/>
              </a:ext>
            </a:extLst>
          </p:cNvPr>
          <p:cNvSpPr txBox="1"/>
          <p:nvPr/>
        </p:nvSpPr>
        <p:spPr>
          <a:xfrm>
            <a:off x="14945501" y="1759036"/>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A5A41672-ADA0-C31A-A7E4-4937DD0BBF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0" y="343694"/>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Freeform 1">
            <a:extLst>
              <a:ext uri="{FF2B5EF4-FFF2-40B4-BE49-F238E27FC236}">
                <a16:creationId xmlns:a16="http://schemas.microsoft.com/office/drawing/2014/main" id="{50C0925A-71FE-9C8F-BBD2-4EA3ECB90189}"/>
              </a:ext>
            </a:extLst>
          </p:cNvPr>
          <p:cNvSpPr>
            <a:spLocks noChangeArrowheads="1"/>
          </p:cNvSpPr>
          <p:nvPr/>
        </p:nvSpPr>
        <p:spPr bwMode="auto">
          <a:xfrm>
            <a:off x="0" y="0"/>
            <a:ext cx="18288000" cy="2530475"/>
          </a:xfrm>
          <a:custGeom>
            <a:avLst/>
            <a:gdLst>
              <a:gd name="G0" fmla="+- 3456 0 0"/>
              <a:gd name="G1" fmla="+- 40543 0 0"/>
              <a:gd name="T0" fmla="*/ 0 w 18288000"/>
              <a:gd name="T1" fmla="*/ 0 h 2530911"/>
              <a:gd name="T2" fmla="*/ 18288000 w 18288000"/>
              <a:gd name="T3" fmla="*/ 0 h 2530911"/>
              <a:gd name="T4" fmla="*/ 18288000 w 18288000"/>
              <a:gd name="T5" fmla="*/ 2530911 h 2530911"/>
              <a:gd name="T6" fmla="*/ 0 w 18288000"/>
              <a:gd name="T7" fmla="*/ 2530911 h 2530911"/>
              <a:gd name="T8" fmla="*/ 0 w 18288000"/>
              <a:gd name="T9" fmla="*/ 0 h 2530911"/>
            </a:gdLst>
            <a:ahLst/>
            <a:cxnLst>
              <a:cxn ang="0">
                <a:pos x="T0" y="T1"/>
              </a:cxn>
              <a:cxn ang="0">
                <a:pos x="T2" y="T3"/>
              </a:cxn>
              <a:cxn ang="0">
                <a:pos x="T4" y="T5"/>
              </a:cxn>
              <a:cxn ang="0">
                <a:pos x="T6" y="T7"/>
              </a:cxn>
              <a:cxn ang="0">
                <a:pos x="T8" y="T9"/>
              </a:cxn>
            </a:cxnLst>
            <a:rect l="0" t="0" r="r" b="b"/>
            <a:pathLst>
              <a:path w="18288000" h="2530911">
                <a:moveTo>
                  <a:pt x="0" y="0"/>
                </a:moveTo>
                <a:lnTo>
                  <a:pt x="18288000" y="0"/>
                </a:lnTo>
                <a:lnTo>
                  <a:pt x="18288000" y="2530911"/>
                </a:lnTo>
                <a:lnTo>
                  <a:pt x="0" y="253091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8434" name="Group 2">
            <a:extLst>
              <a:ext uri="{FF2B5EF4-FFF2-40B4-BE49-F238E27FC236}">
                <a16:creationId xmlns:a16="http://schemas.microsoft.com/office/drawing/2014/main" id="{1400C9DA-AF87-924F-8B75-905E8B68C580}"/>
              </a:ext>
            </a:extLst>
          </p:cNvPr>
          <p:cNvGrpSpPr>
            <a:grpSpLocks/>
          </p:cNvGrpSpPr>
          <p:nvPr/>
        </p:nvGrpSpPr>
        <p:grpSpPr bwMode="auto">
          <a:xfrm>
            <a:off x="26988" y="0"/>
            <a:ext cx="18256250" cy="2525713"/>
            <a:chOff x="17" y="0"/>
            <a:chExt cx="11500" cy="1591"/>
          </a:xfrm>
        </p:grpSpPr>
        <p:sp>
          <p:nvSpPr>
            <p:cNvPr id="18435" name="Freeform 3">
              <a:extLst>
                <a:ext uri="{FF2B5EF4-FFF2-40B4-BE49-F238E27FC236}">
                  <a16:creationId xmlns:a16="http://schemas.microsoft.com/office/drawing/2014/main" id="{46241893-10C5-DD94-9C8D-A921E05646BD}"/>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50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8436" name="Group 4">
            <a:extLst>
              <a:ext uri="{FF2B5EF4-FFF2-40B4-BE49-F238E27FC236}">
                <a16:creationId xmlns:a16="http://schemas.microsoft.com/office/drawing/2014/main" id="{6756ED71-616E-5038-87BD-80FC7C17CA64}"/>
              </a:ext>
            </a:extLst>
          </p:cNvPr>
          <p:cNvGrpSpPr>
            <a:grpSpLocks/>
          </p:cNvGrpSpPr>
          <p:nvPr/>
        </p:nvGrpSpPr>
        <p:grpSpPr bwMode="auto">
          <a:xfrm>
            <a:off x="6040438" y="5572125"/>
            <a:ext cx="693737" cy="693738"/>
            <a:chOff x="3805" y="3510"/>
            <a:chExt cx="437" cy="437"/>
          </a:xfrm>
        </p:grpSpPr>
        <p:sp>
          <p:nvSpPr>
            <p:cNvPr id="18437" name="Freeform 5">
              <a:extLst>
                <a:ext uri="{FF2B5EF4-FFF2-40B4-BE49-F238E27FC236}">
                  <a16:creationId xmlns:a16="http://schemas.microsoft.com/office/drawing/2014/main" id="{86EAC197-C580-F82E-93B9-E543ED2E3907}"/>
                </a:ext>
              </a:extLst>
            </p:cNvPr>
            <p:cNvSpPr>
              <a:spLocks noChangeArrowheads="1"/>
            </p:cNvSpPr>
            <p:nvPr/>
          </p:nvSpPr>
          <p:spPr bwMode="auto">
            <a:xfrm>
              <a:off x="3805" y="3510"/>
              <a:ext cx="437" cy="437"/>
            </a:xfrm>
            <a:custGeom>
              <a:avLst/>
              <a:gdLst>
                <a:gd name="G0" fmla="+- 58544 0 0"/>
                <a:gd name="G1" fmla="+- 58544 0 0"/>
                <a:gd name="T0" fmla="*/ 3175000 w 6350000"/>
                <a:gd name="T1" fmla="*/ 0 h 6350000"/>
                <a:gd name="T2" fmla="*/ 0 w 6350000"/>
                <a:gd name="T3" fmla="*/ 3175000 h 6350000"/>
                <a:gd name="T4" fmla="*/ 3175000 w 6350000"/>
                <a:gd name="T5" fmla="*/ 6350000 h 6350000"/>
                <a:gd name="T6" fmla="*/ 6350000 w 6350000"/>
                <a:gd name="T7" fmla="*/ 3175000 h 6350000"/>
                <a:gd name="T8" fmla="*/ 3175000 w 6350000"/>
                <a:gd name="T9" fmla="*/ 0 h 6350000"/>
              </a:gdLst>
              <a:ahLst/>
              <a:cxnLst>
                <a:cxn ang="0">
                  <a:pos x="T0" y="T1"/>
                </a:cxn>
                <a:cxn ang="0">
                  <a:pos x="T2" y="T3"/>
                </a:cxn>
                <a:cxn ang="0">
                  <a:pos x="T4" y="T5"/>
                </a:cxn>
                <a:cxn ang="0">
                  <a:pos x="T6" y="T7"/>
                </a:cxn>
                <a:cxn ang="0">
                  <a:pos x="T8" y="T9"/>
                </a:cxn>
              </a:cxnLst>
              <a:rect l="0" t="0"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8438" name="Freeform 6">
            <a:extLst>
              <a:ext uri="{FF2B5EF4-FFF2-40B4-BE49-F238E27FC236}">
                <a16:creationId xmlns:a16="http://schemas.microsoft.com/office/drawing/2014/main" id="{801DCA44-B66D-A92D-9205-54B916BC37D1}"/>
              </a:ext>
            </a:extLst>
          </p:cNvPr>
          <p:cNvSpPr>
            <a:spLocks noChangeArrowheads="1"/>
          </p:cNvSpPr>
          <p:nvPr/>
        </p:nvSpPr>
        <p:spPr bwMode="auto">
          <a:xfrm>
            <a:off x="6289675" y="5749925"/>
            <a:ext cx="200025" cy="341313"/>
          </a:xfrm>
          <a:custGeom>
            <a:avLst/>
            <a:gdLst>
              <a:gd name="G0" fmla="+- 3276 0 0"/>
              <a:gd name="G1" fmla="+- 14735 0 0"/>
              <a:gd name="T0" fmla="*/ 0 w 199884"/>
              <a:gd name="T1" fmla="*/ 0 h 342415"/>
              <a:gd name="T2" fmla="*/ 199884 w 199884"/>
              <a:gd name="T3" fmla="*/ 0 h 342415"/>
              <a:gd name="T4" fmla="*/ 199884 w 199884"/>
              <a:gd name="T5" fmla="*/ 342415 h 342415"/>
              <a:gd name="T6" fmla="*/ 0 w 199884"/>
              <a:gd name="T7" fmla="*/ 342415 h 342415"/>
              <a:gd name="T8" fmla="*/ 0 w 199884"/>
              <a:gd name="T9" fmla="*/ 0 h 342415"/>
            </a:gdLst>
            <a:ahLst/>
            <a:cxnLst>
              <a:cxn ang="0">
                <a:pos x="T0" y="T1"/>
              </a:cxn>
              <a:cxn ang="0">
                <a:pos x="T2" y="T3"/>
              </a:cxn>
              <a:cxn ang="0">
                <a:pos x="T4" y="T5"/>
              </a:cxn>
              <a:cxn ang="0">
                <a:pos x="T6" y="T7"/>
              </a:cxn>
              <a:cxn ang="0">
                <a:pos x="T8" y="T9"/>
              </a:cxn>
            </a:cxnLst>
            <a:rect l="0" t="0" r="r" b="b"/>
            <a:pathLst>
              <a:path w="199884" h="342415">
                <a:moveTo>
                  <a:pt x="0" y="0"/>
                </a:moveTo>
                <a:lnTo>
                  <a:pt x="199884" y="0"/>
                </a:lnTo>
                <a:lnTo>
                  <a:pt x="199884" y="342415"/>
                </a:lnTo>
                <a:lnTo>
                  <a:pt x="0" y="342415"/>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8439" name="Group 7">
            <a:extLst>
              <a:ext uri="{FF2B5EF4-FFF2-40B4-BE49-F238E27FC236}">
                <a16:creationId xmlns:a16="http://schemas.microsoft.com/office/drawing/2014/main" id="{9F2215FE-2697-95FC-F958-C65AB76DD982}"/>
              </a:ext>
            </a:extLst>
          </p:cNvPr>
          <p:cNvGrpSpPr>
            <a:grpSpLocks/>
          </p:cNvGrpSpPr>
          <p:nvPr/>
        </p:nvGrpSpPr>
        <p:grpSpPr bwMode="auto">
          <a:xfrm>
            <a:off x="1166813" y="3098800"/>
            <a:ext cx="5640387" cy="5640388"/>
            <a:chOff x="735" y="1952"/>
            <a:chExt cx="3553" cy="3553"/>
          </a:xfrm>
        </p:grpSpPr>
        <p:sp>
          <p:nvSpPr>
            <p:cNvPr id="18440" name="Freeform 8">
              <a:extLst>
                <a:ext uri="{FF2B5EF4-FFF2-40B4-BE49-F238E27FC236}">
                  <a16:creationId xmlns:a16="http://schemas.microsoft.com/office/drawing/2014/main" id="{7A894BA4-2670-06B6-416E-8101E088A556}"/>
                </a:ext>
              </a:extLst>
            </p:cNvPr>
            <p:cNvSpPr>
              <a:spLocks noChangeArrowheads="1"/>
            </p:cNvSpPr>
            <p:nvPr/>
          </p:nvSpPr>
          <p:spPr bwMode="auto">
            <a:xfrm>
              <a:off x="735" y="1952"/>
              <a:ext cx="3553" cy="3553"/>
            </a:xfrm>
            <a:custGeom>
              <a:avLst/>
              <a:gdLst>
                <a:gd name="G0" fmla="+- 58544 0 0"/>
                <a:gd name="G1" fmla="+- 58544 0 0"/>
                <a:gd name="T0" fmla="*/ 3175000 w 6350000"/>
                <a:gd name="T1" fmla="*/ 0 h 6350000"/>
                <a:gd name="T2" fmla="*/ 0 w 6350000"/>
                <a:gd name="T3" fmla="*/ 3175000 h 6350000"/>
                <a:gd name="T4" fmla="*/ 3175000 w 6350000"/>
                <a:gd name="T5" fmla="*/ 6350000 h 6350000"/>
                <a:gd name="T6" fmla="*/ 6350000 w 6350000"/>
                <a:gd name="T7" fmla="*/ 3175000 h 6350000"/>
                <a:gd name="T8" fmla="*/ 3175000 w 6350000"/>
                <a:gd name="T9" fmla="*/ 0 h 6350000"/>
              </a:gdLst>
              <a:ahLst/>
              <a:cxnLst>
                <a:cxn ang="0">
                  <a:pos x="T0" y="T1"/>
                </a:cxn>
                <a:cxn ang="0">
                  <a:pos x="T2" y="T3"/>
                </a:cxn>
                <a:cxn ang="0">
                  <a:pos x="T4" y="T5"/>
                </a:cxn>
                <a:cxn ang="0">
                  <a:pos x="T6" y="T7"/>
                </a:cxn>
                <a:cxn ang="0">
                  <a:pos x="T8" y="T9"/>
                </a:cxn>
              </a:cxnLst>
              <a:rect l="0" t="0"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8441" name="Rectangle 9">
            <a:extLst>
              <a:ext uri="{FF2B5EF4-FFF2-40B4-BE49-F238E27FC236}">
                <a16:creationId xmlns:a16="http://schemas.microsoft.com/office/drawing/2014/main" id="{BC0CAE26-CF51-03DD-AE8F-540253107B8F}"/>
              </a:ext>
            </a:extLst>
          </p:cNvPr>
          <p:cNvSpPr>
            <a:spLocks noChangeArrowheads="1"/>
          </p:cNvSpPr>
          <p:nvPr/>
        </p:nvSpPr>
        <p:spPr bwMode="auto">
          <a:xfrm>
            <a:off x="1728788" y="5302250"/>
            <a:ext cx="4379912" cy="215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3375"/>
              </a:lnSpc>
              <a:buClrTx/>
              <a:buFontTx/>
              <a:buNone/>
            </a:pPr>
            <a:r>
              <a:rPr lang="en-US" altLang="en-US" sz="2100" dirty="0" err="1">
                <a:solidFill>
                  <a:srgbClr val="FFFFFF"/>
                </a:solidFill>
                <a:latin typeface="Nunito Sans" pitchFamily="2" charset="0"/>
              </a:rPr>
              <a:t>PeatSorb</a:t>
            </a:r>
            <a:r>
              <a:rPr lang="en-US" altLang="en-US" sz="2100" dirty="0">
                <a:solidFill>
                  <a:srgbClr val="FFFFFF"/>
                </a:solidFill>
                <a:latin typeface="Nunito Sans" pitchFamily="2" charset="0"/>
              </a:rPr>
              <a:t> will work with the full range of oil-based products from crude oil, gasoline, PCB's, coal tars, fatty acids, hydrocarbon-based inks and will solidify and absorb resins</a:t>
            </a:r>
          </a:p>
        </p:txBody>
      </p:sp>
      <p:sp>
        <p:nvSpPr>
          <p:cNvPr id="18442" name="Rectangle 10">
            <a:extLst>
              <a:ext uri="{FF2B5EF4-FFF2-40B4-BE49-F238E27FC236}">
                <a16:creationId xmlns:a16="http://schemas.microsoft.com/office/drawing/2014/main" id="{997D6672-7986-5A4E-D6B2-4717393C5C4B}"/>
              </a:ext>
            </a:extLst>
          </p:cNvPr>
          <p:cNvSpPr>
            <a:spLocks noChangeArrowheads="1"/>
          </p:cNvSpPr>
          <p:nvPr/>
        </p:nvSpPr>
        <p:spPr bwMode="auto">
          <a:xfrm>
            <a:off x="2000250" y="4610100"/>
            <a:ext cx="4040188" cy="527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25"/>
              </a:lnSpc>
              <a:buClrTx/>
              <a:buFontTx/>
              <a:buNone/>
            </a:pPr>
            <a:r>
              <a:rPr lang="en-US" altLang="en-US" sz="3700" b="1" dirty="0">
                <a:solidFill>
                  <a:srgbClr val="FFFFFF"/>
                </a:solidFill>
                <a:latin typeface="Nunito Sans Bold"/>
                <a:ea typeface="Arial Unicode MS"/>
                <a:cs typeface="Arial Unicode MS"/>
              </a:rPr>
              <a:t>Multi-Functional</a:t>
            </a:r>
          </a:p>
        </p:txBody>
      </p:sp>
      <p:grpSp>
        <p:nvGrpSpPr>
          <p:cNvPr id="18443" name="Group 11">
            <a:extLst>
              <a:ext uri="{FF2B5EF4-FFF2-40B4-BE49-F238E27FC236}">
                <a16:creationId xmlns:a16="http://schemas.microsoft.com/office/drawing/2014/main" id="{55D0C412-5F30-E672-BC7B-F9514E66A42B}"/>
              </a:ext>
            </a:extLst>
          </p:cNvPr>
          <p:cNvGrpSpPr>
            <a:grpSpLocks/>
          </p:cNvGrpSpPr>
          <p:nvPr/>
        </p:nvGrpSpPr>
        <p:grpSpPr bwMode="auto">
          <a:xfrm>
            <a:off x="6389688" y="3098800"/>
            <a:ext cx="5640387" cy="5640388"/>
            <a:chOff x="4025" y="1952"/>
            <a:chExt cx="3553" cy="3553"/>
          </a:xfrm>
        </p:grpSpPr>
        <p:sp>
          <p:nvSpPr>
            <p:cNvPr id="18444" name="Freeform 12">
              <a:extLst>
                <a:ext uri="{FF2B5EF4-FFF2-40B4-BE49-F238E27FC236}">
                  <a16:creationId xmlns:a16="http://schemas.microsoft.com/office/drawing/2014/main" id="{86BEDF0D-96A8-A70F-EA81-83FE0A7C4ACE}"/>
                </a:ext>
              </a:extLst>
            </p:cNvPr>
            <p:cNvSpPr>
              <a:spLocks noChangeArrowheads="1"/>
            </p:cNvSpPr>
            <p:nvPr/>
          </p:nvSpPr>
          <p:spPr bwMode="auto">
            <a:xfrm>
              <a:off x="4025" y="1952"/>
              <a:ext cx="3553" cy="3553"/>
            </a:xfrm>
            <a:custGeom>
              <a:avLst/>
              <a:gdLst>
                <a:gd name="G0" fmla="+- 58544 0 0"/>
                <a:gd name="G1" fmla="+- 58544 0 0"/>
                <a:gd name="T0" fmla="*/ 3175000 w 6350000"/>
                <a:gd name="T1" fmla="*/ 0 h 6350000"/>
                <a:gd name="T2" fmla="*/ 0 w 6350000"/>
                <a:gd name="T3" fmla="*/ 3175000 h 6350000"/>
                <a:gd name="T4" fmla="*/ 3175000 w 6350000"/>
                <a:gd name="T5" fmla="*/ 6350000 h 6350000"/>
                <a:gd name="T6" fmla="*/ 6350000 w 6350000"/>
                <a:gd name="T7" fmla="*/ 3175000 h 6350000"/>
                <a:gd name="T8" fmla="*/ 3175000 w 6350000"/>
                <a:gd name="T9" fmla="*/ 0 h 6350000"/>
              </a:gdLst>
              <a:ahLst/>
              <a:cxnLst>
                <a:cxn ang="0">
                  <a:pos x="T0" y="T1"/>
                </a:cxn>
                <a:cxn ang="0">
                  <a:pos x="T2" y="T3"/>
                </a:cxn>
                <a:cxn ang="0">
                  <a:pos x="T4" y="T5"/>
                </a:cxn>
                <a:cxn ang="0">
                  <a:pos x="T6" y="T7"/>
                </a:cxn>
                <a:cxn ang="0">
                  <a:pos x="T8" y="T9"/>
                </a:cxn>
              </a:cxnLst>
              <a:rect l="0" t="0"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8445" name="Rectangle 13">
            <a:extLst>
              <a:ext uri="{FF2B5EF4-FFF2-40B4-BE49-F238E27FC236}">
                <a16:creationId xmlns:a16="http://schemas.microsoft.com/office/drawing/2014/main" id="{3B147B0C-8083-D9D7-2446-BD992B7707DE}"/>
              </a:ext>
            </a:extLst>
          </p:cNvPr>
          <p:cNvSpPr>
            <a:spLocks noChangeArrowheads="1"/>
          </p:cNvSpPr>
          <p:nvPr/>
        </p:nvSpPr>
        <p:spPr bwMode="auto">
          <a:xfrm>
            <a:off x="6999288" y="4610100"/>
            <a:ext cx="4492625" cy="527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25"/>
              </a:lnSpc>
              <a:buClrTx/>
              <a:buFontTx/>
              <a:buNone/>
            </a:pPr>
            <a:r>
              <a:rPr lang="en-US" altLang="en-US" sz="3700" b="1" dirty="0">
                <a:solidFill>
                  <a:srgbClr val="FFFFFF"/>
                </a:solidFill>
                <a:latin typeface="Nunito Sans Bold"/>
                <a:ea typeface="Arial Unicode MS"/>
                <a:cs typeface="Arial Unicode MS"/>
              </a:rPr>
              <a:t>In any Climate</a:t>
            </a:r>
          </a:p>
        </p:txBody>
      </p:sp>
      <p:sp>
        <p:nvSpPr>
          <p:cNvPr id="18446" name="Rectangle 14">
            <a:extLst>
              <a:ext uri="{FF2B5EF4-FFF2-40B4-BE49-F238E27FC236}">
                <a16:creationId xmlns:a16="http://schemas.microsoft.com/office/drawing/2014/main" id="{581EA743-0C71-4429-3B9E-836358E57072}"/>
              </a:ext>
            </a:extLst>
          </p:cNvPr>
          <p:cNvSpPr>
            <a:spLocks noChangeArrowheads="1"/>
          </p:cNvSpPr>
          <p:nvPr/>
        </p:nvSpPr>
        <p:spPr bwMode="auto">
          <a:xfrm>
            <a:off x="7054850" y="5327650"/>
            <a:ext cx="4379913"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3325"/>
              </a:lnSpc>
              <a:buClrTx/>
              <a:buFontTx/>
              <a:buNone/>
            </a:pPr>
            <a:r>
              <a:rPr lang="en-US" altLang="en-US" sz="2100">
                <a:solidFill>
                  <a:srgbClr val="FFFFFF"/>
                </a:solidFill>
                <a:latin typeface="Nunito Sans" pitchFamily="2" charset="0"/>
              </a:rPr>
              <a:t>For use on land, in soil, on water, for any indoor or outdoor application, as a “Best Practice” can be used insitu or exsitu with proven, healthier vegetation as the benefactor.</a:t>
            </a:r>
          </a:p>
          <a:p>
            <a:pPr algn="ctr" hangingPunct="1">
              <a:lnSpc>
                <a:spcPts val="3325"/>
              </a:lnSpc>
              <a:buClrTx/>
              <a:buFontTx/>
              <a:buNone/>
            </a:pPr>
            <a:endParaRPr lang="en-US" altLang="en-US" sz="2100">
              <a:solidFill>
                <a:srgbClr val="FFFFFF"/>
              </a:solidFill>
              <a:latin typeface="Nunito Sans" pitchFamily="2" charset="0"/>
            </a:endParaRPr>
          </a:p>
        </p:txBody>
      </p:sp>
      <p:grpSp>
        <p:nvGrpSpPr>
          <p:cNvPr id="18447" name="Group 15">
            <a:extLst>
              <a:ext uri="{FF2B5EF4-FFF2-40B4-BE49-F238E27FC236}">
                <a16:creationId xmlns:a16="http://schemas.microsoft.com/office/drawing/2014/main" id="{645E170B-B7BE-AE94-FFE8-DCF2C9462C32}"/>
              </a:ext>
            </a:extLst>
          </p:cNvPr>
          <p:cNvGrpSpPr>
            <a:grpSpLocks/>
          </p:cNvGrpSpPr>
          <p:nvPr/>
        </p:nvGrpSpPr>
        <p:grpSpPr bwMode="auto">
          <a:xfrm>
            <a:off x="11612563" y="3098800"/>
            <a:ext cx="5640387" cy="5643563"/>
            <a:chOff x="7315" y="1952"/>
            <a:chExt cx="3553" cy="3555"/>
          </a:xfrm>
        </p:grpSpPr>
        <p:sp>
          <p:nvSpPr>
            <p:cNvPr id="18448" name="Freeform 16">
              <a:extLst>
                <a:ext uri="{FF2B5EF4-FFF2-40B4-BE49-F238E27FC236}">
                  <a16:creationId xmlns:a16="http://schemas.microsoft.com/office/drawing/2014/main" id="{4DC866C9-3E68-0DB6-2EC8-5FEC222F2A33}"/>
                </a:ext>
              </a:extLst>
            </p:cNvPr>
            <p:cNvSpPr>
              <a:spLocks noChangeArrowheads="1"/>
            </p:cNvSpPr>
            <p:nvPr/>
          </p:nvSpPr>
          <p:spPr bwMode="auto">
            <a:xfrm>
              <a:off x="7315" y="1952"/>
              <a:ext cx="3553" cy="3555"/>
            </a:xfrm>
            <a:custGeom>
              <a:avLst/>
              <a:gdLst>
                <a:gd name="G0" fmla="+- 58544 0 0"/>
                <a:gd name="G1" fmla="+- 58544 0 0"/>
                <a:gd name="T0" fmla="*/ 3175000 w 6350000"/>
                <a:gd name="T1" fmla="*/ 0 h 6350000"/>
                <a:gd name="T2" fmla="*/ 0 w 6350000"/>
                <a:gd name="T3" fmla="*/ 3175000 h 6350000"/>
                <a:gd name="T4" fmla="*/ 3175000 w 6350000"/>
                <a:gd name="T5" fmla="*/ 6350000 h 6350000"/>
                <a:gd name="T6" fmla="*/ 6350000 w 6350000"/>
                <a:gd name="T7" fmla="*/ 3175000 h 6350000"/>
                <a:gd name="T8" fmla="*/ 3175000 w 6350000"/>
                <a:gd name="T9" fmla="*/ 0 h 6350000"/>
              </a:gdLst>
              <a:ahLst/>
              <a:cxnLst>
                <a:cxn ang="0">
                  <a:pos x="T0" y="T1"/>
                </a:cxn>
                <a:cxn ang="0">
                  <a:pos x="T2" y="T3"/>
                </a:cxn>
                <a:cxn ang="0">
                  <a:pos x="T4" y="T5"/>
                </a:cxn>
                <a:cxn ang="0">
                  <a:pos x="T6" y="T7"/>
                </a:cxn>
                <a:cxn ang="0">
                  <a:pos x="T8" y="T9"/>
                </a:cxn>
              </a:cxnLst>
              <a:rect l="0" t="0"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F02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8449" name="Rectangle 17">
            <a:extLst>
              <a:ext uri="{FF2B5EF4-FFF2-40B4-BE49-F238E27FC236}">
                <a16:creationId xmlns:a16="http://schemas.microsoft.com/office/drawing/2014/main" id="{EB91F369-2B55-D096-A089-B58F37FB9078}"/>
              </a:ext>
            </a:extLst>
          </p:cNvPr>
          <p:cNvSpPr>
            <a:spLocks noChangeArrowheads="1"/>
          </p:cNvSpPr>
          <p:nvPr/>
        </p:nvSpPr>
        <p:spPr bwMode="auto">
          <a:xfrm>
            <a:off x="12679363" y="4592638"/>
            <a:ext cx="3579812"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4238"/>
              </a:lnSpc>
              <a:buClrTx/>
              <a:buFontTx/>
              <a:buNone/>
            </a:pPr>
            <a:r>
              <a:rPr lang="en-US" altLang="en-US" sz="3900" b="1" dirty="0">
                <a:solidFill>
                  <a:srgbClr val="FFFFFF"/>
                </a:solidFill>
                <a:latin typeface="Nunito Sans Bold"/>
                <a:ea typeface="Arial Unicode MS"/>
                <a:cs typeface="Arial Unicode MS"/>
              </a:rPr>
              <a:t>Non-Leaching</a:t>
            </a:r>
          </a:p>
        </p:txBody>
      </p:sp>
      <p:sp>
        <p:nvSpPr>
          <p:cNvPr id="18450" name="Rectangle 18">
            <a:extLst>
              <a:ext uri="{FF2B5EF4-FFF2-40B4-BE49-F238E27FC236}">
                <a16:creationId xmlns:a16="http://schemas.microsoft.com/office/drawing/2014/main" id="{C882014E-242B-E34E-4BED-24052367302B}"/>
              </a:ext>
            </a:extLst>
          </p:cNvPr>
          <p:cNvSpPr>
            <a:spLocks noChangeArrowheads="1"/>
          </p:cNvSpPr>
          <p:nvPr/>
        </p:nvSpPr>
        <p:spPr bwMode="auto">
          <a:xfrm>
            <a:off x="12279313" y="5316538"/>
            <a:ext cx="4379912"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3688"/>
              </a:lnSpc>
              <a:buClrTx/>
              <a:buFontTx/>
              <a:buNone/>
            </a:pPr>
            <a:r>
              <a:rPr lang="en-US" altLang="en-US" sz="2300" dirty="0">
                <a:solidFill>
                  <a:srgbClr val="FFFFFF"/>
                </a:solidFill>
                <a:latin typeface="Nunito Sans" pitchFamily="2" charset="0"/>
              </a:rPr>
              <a:t>Oil absorbed does not leach out and is naturally degraded. Peat Sorb’s Lab Tests prove a hydrocarbon encapsulated in </a:t>
            </a:r>
            <a:r>
              <a:rPr lang="en-US" altLang="en-US" sz="2300" dirty="0" err="1">
                <a:solidFill>
                  <a:srgbClr val="FFFFFF"/>
                </a:solidFill>
                <a:latin typeface="Nunito Sans" pitchFamily="2" charset="0"/>
              </a:rPr>
              <a:t>PeatSorb</a:t>
            </a:r>
            <a:r>
              <a:rPr lang="en-US" altLang="en-US" sz="2300" dirty="0">
                <a:solidFill>
                  <a:srgbClr val="FFFFFF"/>
                </a:solidFill>
                <a:latin typeface="Nunito Sans" pitchFamily="2" charset="0"/>
              </a:rPr>
              <a:t> is safe for Landfill.</a:t>
            </a:r>
          </a:p>
        </p:txBody>
      </p:sp>
      <p:sp>
        <p:nvSpPr>
          <p:cNvPr id="18451" name="Freeform 19">
            <a:extLst>
              <a:ext uri="{FF2B5EF4-FFF2-40B4-BE49-F238E27FC236}">
                <a16:creationId xmlns:a16="http://schemas.microsoft.com/office/drawing/2014/main" id="{2E9C759F-748B-BCE8-132A-65B759443FA0}"/>
              </a:ext>
            </a:extLst>
          </p:cNvPr>
          <p:cNvSpPr>
            <a:spLocks noChangeArrowheads="1"/>
          </p:cNvSpPr>
          <p:nvPr/>
        </p:nvSpPr>
        <p:spPr bwMode="auto">
          <a:xfrm>
            <a:off x="5486400" y="-173038"/>
            <a:ext cx="7223125" cy="2916238"/>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C8CAECA0-DEEB-4D48-20E4-E5289BE5290A}"/>
              </a:ext>
            </a:extLst>
          </p:cNvPr>
          <p:cNvSpPr txBox="1"/>
          <p:nvPr/>
        </p:nvSpPr>
        <p:spPr>
          <a:xfrm>
            <a:off x="7772400" y="9487694"/>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CB076D09-E8CA-EC18-F18F-CB8B2C944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2159" y="8897712"/>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Freeform 1">
            <a:extLst>
              <a:ext uri="{FF2B5EF4-FFF2-40B4-BE49-F238E27FC236}">
                <a16:creationId xmlns:a16="http://schemas.microsoft.com/office/drawing/2014/main" id="{00048107-F503-3187-9016-D89FADEDAC11}"/>
              </a:ext>
            </a:extLst>
          </p:cNvPr>
          <p:cNvSpPr>
            <a:spLocks noChangeArrowheads="1"/>
          </p:cNvSpPr>
          <p:nvPr/>
        </p:nvSpPr>
        <p:spPr bwMode="auto">
          <a:xfrm>
            <a:off x="0" y="0"/>
            <a:ext cx="18288000" cy="10287000"/>
          </a:xfrm>
          <a:custGeom>
            <a:avLst/>
            <a:gdLst>
              <a:gd name="G0" fmla="+- 3456 0 0"/>
              <a:gd name="G1" fmla="+- 63384 0 0"/>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9458" name="Group 2">
            <a:extLst>
              <a:ext uri="{FF2B5EF4-FFF2-40B4-BE49-F238E27FC236}">
                <a16:creationId xmlns:a16="http://schemas.microsoft.com/office/drawing/2014/main" id="{1A0EBBD5-6024-BE00-D26B-E530256CCE0B}"/>
              </a:ext>
            </a:extLst>
          </p:cNvPr>
          <p:cNvGrpSpPr>
            <a:grpSpLocks/>
          </p:cNvGrpSpPr>
          <p:nvPr/>
        </p:nvGrpSpPr>
        <p:grpSpPr bwMode="auto">
          <a:xfrm>
            <a:off x="9728200" y="0"/>
            <a:ext cx="8553450" cy="12268200"/>
            <a:chOff x="6128" y="0"/>
            <a:chExt cx="5388" cy="7728"/>
          </a:xfrm>
        </p:grpSpPr>
        <p:sp>
          <p:nvSpPr>
            <p:cNvPr id="19459" name="Freeform 3">
              <a:extLst>
                <a:ext uri="{FF2B5EF4-FFF2-40B4-BE49-F238E27FC236}">
                  <a16:creationId xmlns:a16="http://schemas.microsoft.com/office/drawing/2014/main" id="{FAB433EA-1C5E-DF58-5C83-C308E7C02E2E}"/>
                </a:ext>
              </a:extLst>
            </p:cNvPr>
            <p:cNvSpPr>
              <a:spLocks noChangeArrowheads="1"/>
            </p:cNvSpPr>
            <p:nvPr/>
          </p:nvSpPr>
          <p:spPr bwMode="auto">
            <a:xfrm>
              <a:off x="6128" y="0"/>
              <a:ext cx="5388" cy="7728"/>
            </a:xfrm>
            <a:custGeom>
              <a:avLst/>
              <a:gdLst>
                <a:gd name="G0" fmla="+- 42260 0 0"/>
                <a:gd name="G1" fmla="+- 20883 0 0"/>
                <a:gd name="T0" fmla="*/ 0 w 3122452"/>
                <a:gd name="T1" fmla="*/ 0 h 4477331"/>
                <a:gd name="T2" fmla="*/ 3122452 w 3122452"/>
                <a:gd name="T3" fmla="*/ 0 h 4477331"/>
                <a:gd name="T4" fmla="*/ 3122452 w 3122452"/>
                <a:gd name="T5" fmla="*/ 4477331 h 4477331"/>
                <a:gd name="T6" fmla="*/ 0 w 3122452"/>
                <a:gd name="T7" fmla="*/ 4477331 h 4477331"/>
              </a:gdLst>
              <a:ahLst/>
              <a:cxnLst>
                <a:cxn ang="0">
                  <a:pos x="T0" y="T1"/>
                </a:cxn>
                <a:cxn ang="0">
                  <a:pos x="T2" y="T3"/>
                </a:cxn>
                <a:cxn ang="0">
                  <a:pos x="T4" y="T5"/>
                </a:cxn>
                <a:cxn ang="0">
                  <a:pos x="T6" y="T7"/>
                </a:cxn>
              </a:cxnLst>
              <a:rect l="0" t="0" r="r" b="b"/>
              <a:pathLst>
                <a:path w="3122452" h="4477331">
                  <a:moveTo>
                    <a:pt x="0" y="0"/>
                  </a:moveTo>
                  <a:lnTo>
                    <a:pt x="3122452" y="0"/>
                  </a:lnTo>
                  <a:lnTo>
                    <a:pt x="3122452" y="4477331"/>
                  </a:lnTo>
                  <a:lnTo>
                    <a:pt x="0" y="4477331"/>
                  </a:lnTo>
                  <a:close/>
                </a:path>
              </a:pathLst>
            </a:custGeom>
            <a:solidFill>
              <a:srgbClr val="203965">
                <a:alpha val="65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9460" name="Group 4">
            <a:extLst>
              <a:ext uri="{FF2B5EF4-FFF2-40B4-BE49-F238E27FC236}">
                <a16:creationId xmlns:a16="http://schemas.microsoft.com/office/drawing/2014/main" id="{7E3EF61F-9170-5432-3BF5-4647DA357A42}"/>
              </a:ext>
            </a:extLst>
          </p:cNvPr>
          <p:cNvGrpSpPr>
            <a:grpSpLocks/>
          </p:cNvGrpSpPr>
          <p:nvPr/>
        </p:nvGrpSpPr>
        <p:grpSpPr bwMode="auto">
          <a:xfrm>
            <a:off x="9728200" y="0"/>
            <a:ext cx="8553450" cy="808038"/>
            <a:chOff x="6128" y="0"/>
            <a:chExt cx="5388" cy="509"/>
          </a:xfrm>
        </p:grpSpPr>
        <p:sp>
          <p:nvSpPr>
            <p:cNvPr id="19461" name="Freeform 5">
              <a:extLst>
                <a:ext uri="{FF2B5EF4-FFF2-40B4-BE49-F238E27FC236}">
                  <a16:creationId xmlns:a16="http://schemas.microsoft.com/office/drawing/2014/main" id="{E804F132-9567-A5CD-2E88-6EBDA645AC9F}"/>
                </a:ext>
              </a:extLst>
            </p:cNvPr>
            <p:cNvSpPr>
              <a:spLocks noChangeArrowheads="1"/>
            </p:cNvSpPr>
            <p:nvPr/>
          </p:nvSpPr>
          <p:spPr bwMode="auto">
            <a:xfrm>
              <a:off x="6128" y="0"/>
              <a:ext cx="5388" cy="509"/>
            </a:xfrm>
            <a:custGeom>
              <a:avLst/>
              <a:gdLst>
                <a:gd name="G0" fmla="+- 42260 0 0"/>
                <a:gd name="G1" fmla="+- 34586 0 0"/>
                <a:gd name="T0" fmla="*/ 0 w 3122452"/>
                <a:gd name="T1" fmla="*/ 0 h 296730"/>
                <a:gd name="T2" fmla="*/ 3122452 w 3122452"/>
                <a:gd name="T3" fmla="*/ 0 h 296730"/>
                <a:gd name="T4" fmla="*/ 3122452 w 3122452"/>
                <a:gd name="T5" fmla="*/ 296730 h 296730"/>
                <a:gd name="T6" fmla="*/ 0 w 3122452"/>
                <a:gd name="T7" fmla="*/ 296730 h 296730"/>
              </a:gdLst>
              <a:ahLst/>
              <a:cxnLst>
                <a:cxn ang="0">
                  <a:pos x="T0" y="T1"/>
                </a:cxn>
                <a:cxn ang="0">
                  <a:pos x="T2" y="T3"/>
                </a:cxn>
                <a:cxn ang="0">
                  <a:pos x="T4" y="T5"/>
                </a:cxn>
                <a:cxn ang="0">
                  <a:pos x="T6" y="T7"/>
                </a:cxn>
              </a:cxnLst>
              <a:rect l="0" t="0" r="r" b="b"/>
              <a:pathLst>
                <a:path w="3122452" h="296730">
                  <a:moveTo>
                    <a:pt x="0" y="0"/>
                  </a:moveTo>
                  <a:lnTo>
                    <a:pt x="3122452" y="0"/>
                  </a:lnTo>
                  <a:lnTo>
                    <a:pt x="312245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462" name="Rectangle 6">
            <a:extLst>
              <a:ext uri="{FF2B5EF4-FFF2-40B4-BE49-F238E27FC236}">
                <a16:creationId xmlns:a16="http://schemas.microsoft.com/office/drawing/2014/main" id="{C23904D8-76BB-6E7F-14DF-8EA5C4A8D92A}"/>
              </a:ext>
            </a:extLst>
          </p:cNvPr>
          <p:cNvSpPr>
            <a:spLocks noChangeArrowheads="1"/>
          </p:cNvSpPr>
          <p:nvPr/>
        </p:nvSpPr>
        <p:spPr bwMode="auto">
          <a:xfrm>
            <a:off x="10756900" y="1539875"/>
            <a:ext cx="5861144"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pPr>
            <a:r>
              <a:rPr lang="en-US" altLang="en-US" sz="5200" b="1" dirty="0">
                <a:solidFill>
                  <a:srgbClr val="00CC00"/>
                </a:solidFill>
                <a:latin typeface="Nunito Sans Bold"/>
                <a:ea typeface="Arial Unicode MS"/>
                <a:cs typeface="Arial Unicode MS"/>
              </a:rPr>
              <a:t>Need to Absorb </a:t>
            </a:r>
            <a:endParaRPr lang="en-US" altLang="en-US" sz="5200" b="1" dirty="0">
              <a:solidFill>
                <a:srgbClr val="00CC00"/>
              </a:solidFill>
              <a:latin typeface="Nunito Sans Bold" pitchFamily="2" charset="0"/>
            </a:endParaRPr>
          </a:p>
        </p:txBody>
      </p:sp>
      <p:sp>
        <p:nvSpPr>
          <p:cNvPr id="19463" name="Rectangle 7">
            <a:extLst>
              <a:ext uri="{FF2B5EF4-FFF2-40B4-BE49-F238E27FC236}">
                <a16:creationId xmlns:a16="http://schemas.microsoft.com/office/drawing/2014/main" id="{B081642D-BF8F-E76C-3DAA-11984EB81111}"/>
              </a:ext>
            </a:extLst>
          </p:cNvPr>
          <p:cNvSpPr>
            <a:spLocks noChangeArrowheads="1"/>
          </p:cNvSpPr>
          <p:nvPr/>
        </p:nvSpPr>
        <p:spPr bwMode="auto">
          <a:xfrm>
            <a:off x="10756900" y="3595688"/>
            <a:ext cx="6111875" cy="581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813"/>
              </a:lnSpc>
              <a:buClrTx/>
              <a:buFontTx/>
              <a:buNone/>
            </a:pPr>
            <a:r>
              <a:rPr lang="en-US" altLang="en-US" sz="2400" dirty="0" err="1">
                <a:solidFill>
                  <a:srgbClr val="FFFFFF"/>
                </a:solidFill>
                <a:latin typeface="Nunito Sans" pitchFamily="2" charset="0"/>
              </a:rPr>
              <a:t>PeatSorb’s</a:t>
            </a:r>
            <a:r>
              <a:rPr lang="en-US" altLang="en-US" sz="2400" dirty="0">
                <a:solidFill>
                  <a:srgbClr val="FFFFFF"/>
                </a:solidFill>
                <a:latin typeface="Nunito Sans" pitchFamily="2" charset="0"/>
              </a:rPr>
              <a:t> newest technology “WHA” (Water Hydrocarbon Absorbent) solves another problem - </a:t>
            </a:r>
            <a:r>
              <a:rPr lang="en-US" altLang="en-US" sz="2400" u="sng" dirty="0">
                <a:solidFill>
                  <a:srgbClr val="FFFFFF"/>
                </a:solidFill>
                <a:latin typeface="Nunito Sans" pitchFamily="2" charset="0"/>
              </a:rPr>
              <a:t>absorbing both the water</a:t>
            </a:r>
            <a:r>
              <a:rPr lang="en-US" altLang="en-US" sz="2400" dirty="0">
                <a:solidFill>
                  <a:srgbClr val="FFFFFF"/>
                </a:solidFill>
                <a:latin typeface="Nunito Sans" pitchFamily="2" charset="0"/>
              </a:rPr>
              <a:t> that is contaminated </a:t>
            </a:r>
            <a:r>
              <a:rPr lang="en-US" altLang="en-US" sz="2400" u="sng" dirty="0">
                <a:solidFill>
                  <a:srgbClr val="FFFFFF"/>
                </a:solidFill>
                <a:latin typeface="Nunito Sans" pitchFamily="2" charset="0"/>
              </a:rPr>
              <a:t>and all the chemicals</a:t>
            </a:r>
            <a:r>
              <a:rPr lang="en-US" altLang="en-US" sz="2400" dirty="0">
                <a:solidFill>
                  <a:srgbClr val="FFFFFF"/>
                </a:solidFill>
                <a:latin typeface="Nunito Sans" pitchFamily="2" charset="0"/>
              </a:rPr>
              <a:t>, as opposed to separating the water from the hydrocarbons, all is solidified. </a:t>
            </a:r>
          </a:p>
          <a:p>
            <a:pPr hangingPunct="1">
              <a:lnSpc>
                <a:spcPts val="3813"/>
              </a:lnSpc>
              <a:buClrTx/>
              <a:buFontTx/>
              <a:buNone/>
            </a:pPr>
            <a:endParaRPr lang="en-US" altLang="en-US" dirty="0">
              <a:solidFill>
                <a:srgbClr val="FFFFFF"/>
              </a:solidFill>
              <a:latin typeface="Calibri" panose="020F0502020204030204" pitchFamily="34" charset="0"/>
            </a:endParaRPr>
          </a:p>
          <a:p>
            <a:pPr hangingPunct="1">
              <a:lnSpc>
                <a:spcPts val="3813"/>
              </a:lnSpc>
              <a:buClrTx/>
              <a:buFontTx/>
              <a:buNone/>
            </a:pPr>
            <a:r>
              <a:rPr lang="en-US" altLang="en-US" sz="2400" dirty="0">
                <a:solidFill>
                  <a:srgbClr val="FFFFFF"/>
                </a:solidFill>
                <a:latin typeface="Nunito Sans Bold" pitchFamily="2" charset="0"/>
              </a:rPr>
              <a:t>WHA - DOESN’T LEACH AND THEREFORE IS SAFE FOR LANDFILLS AS A SOLIDIFICATION AGENT IN LIQUID WASTE MANAGEMENT.</a:t>
            </a:r>
          </a:p>
          <a:p>
            <a:pPr hangingPunct="1">
              <a:lnSpc>
                <a:spcPts val="3813"/>
              </a:lnSpc>
              <a:buClrTx/>
              <a:buFontTx/>
              <a:buNone/>
            </a:pPr>
            <a:endParaRPr lang="en-US" altLang="en-US" sz="2400" dirty="0">
              <a:solidFill>
                <a:srgbClr val="FFFFFF"/>
              </a:solidFill>
              <a:latin typeface="Nunito Sans Bold" pitchFamily="2" charset="0"/>
            </a:endParaRPr>
          </a:p>
        </p:txBody>
      </p:sp>
      <p:sp>
        <p:nvSpPr>
          <p:cNvPr id="19464" name="Rectangle 8">
            <a:extLst>
              <a:ext uri="{FF2B5EF4-FFF2-40B4-BE49-F238E27FC236}">
                <a16:creationId xmlns:a16="http://schemas.microsoft.com/office/drawing/2014/main" id="{C174E518-0894-DBFA-2ABC-96516C555006}"/>
              </a:ext>
            </a:extLst>
          </p:cNvPr>
          <p:cNvSpPr>
            <a:spLocks noChangeArrowheads="1"/>
          </p:cNvSpPr>
          <p:nvPr/>
        </p:nvSpPr>
        <p:spPr bwMode="auto">
          <a:xfrm>
            <a:off x="10756900" y="2262188"/>
            <a:ext cx="6799263"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FFFFFF"/>
                </a:solidFill>
                <a:latin typeface="Nunito Sans Bold"/>
                <a:ea typeface="Arial Unicode MS"/>
                <a:cs typeface="Arial Unicode MS"/>
              </a:rPr>
              <a:t>Chemicals &amp; Water?</a:t>
            </a:r>
          </a:p>
        </p:txBody>
      </p:sp>
      <p:sp>
        <p:nvSpPr>
          <p:cNvPr id="19465" name="Freeform 9">
            <a:extLst>
              <a:ext uri="{FF2B5EF4-FFF2-40B4-BE49-F238E27FC236}">
                <a16:creationId xmlns:a16="http://schemas.microsoft.com/office/drawing/2014/main" id="{CB112991-EE2F-D186-7779-B0B871690950}"/>
              </a:ext>
            </a:extLst>
          </p:cNvPr>
          <p:cNvSpPr>
            <a:spLocks noChangeArrowheads="1"/>
          </p:cNvSpPr>
          <p:nvPr/>
        </p:nvSpPr>
        <p:spPr bwMode="auto">
          <a:xfrm>
            <a:off x="549275" y="7407275"/>
            <a:ext cx="6218238" cy="228600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1CAA6A44-F3EC-05EC-8F17-03044ADA2E7C}"/>
              </a:ext>
            </a:extLst>
          </p:cNvPr>
          <p:cNvSpPr txBox="1"/>
          <p:nvPr/>
        </p:nvSpPr>
        <p:spPr>
          <a:xfrm>
            <a:off x="15622261" y="9733843"/>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6338E8F6-27B5-6AAE-0ECF-89955C915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3310" y="8421548"/>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Line 1">
            <a:extLst>
              <a:ext uri="{FF2B5EF4-FFF2-40B4-BE49-F238E27FC236}">
                <a16:creationId xmlns:a16="http://schemas.microsoft.com/office/drawing/2014/main" id="{96F32731-E765-F316-91F2-4DF7E56F8021}"/>
              </a:ext>
            </a:extLst>
          </p:cNvPr>
          <p:cNvSpPr>
            <a:spLocks noChangeShapeType="1"/>
          </p:cNvSpPr>
          <p:nvPr/>
        </p:nvSpPr>
        <p:spPr bwMode="auto">
          <a:xfrm flipV="1">
            <a:off x="6462713" y="814388"/>
            <a:ext cx="1587" cy="889000"/>
          </a:xfrm>
          <a:prstGeom prst="line">
            <a:avLst/>
          </a:prstGeom>
          <a:noFill/>
          <a:ln w="57240" cap="flat">
            <a:solidFill>
              <a:srgbClr val="53535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2" name="Freeform 2">
            <a:extLst>
              <a:ext uri="{FF2B5EF4-FFF2-40B4-BE49-F238E27FC236}">
                <a16:creationId xmlns:a16="http://schemas.microsoft.com/office/drawing/2014/main" id="{710F1E67-FFFB-C07E-ED19-EFE02CF804F0}"/>
              </a:ext>
            </a:extLst>
          </p:cNvPr>
          <p:cNvSpPr>
            <a:spLocks noChangeArrowheads="1"/>
          </p:cNvSpPr>
          <p:nvPr/>
        </p:nvSpPr>
        <p:spPr bwMode="auto">
          <a:xfrm>
            <a:off x="0" y="4489450"/>
            <a:ext cx="5799138" cy="5797550"/>
          </a:xfrm>
          <a:custGeom>
            <a:avLst/>
            <a:gdLst>
              <a:gd name="G0" fmla="+- 32824 0 0"/>
              <a:gd name="G1" fmla="+- 30797 0 0"/>
              <a:gd name="T0" fmla="*/ 0 w 5799992"/>
              <a:gd name="T1" fmla="*/ 0 h 5797965"/>
              <a:gd name="T2" fmla="*/ 5799992 w 5799992"/>
              <a:gd name="T3" fmla="*/ 0 h 5797965"/>
              <a:gd name="T4" fmla="*/ 5799992 w 5799992"/>
              <a:gd name="T5" fmla="*/ 5797965 h 5797965"/>
              <a:gd name="T6" fmla="*/ 0 w 5799992"/>
              <a:gd name="T7" fmla="*/ 5797965 h 5797965"/>
              <a:gd name="T8" fmla="*/ 0 w 5799992"/>
              <a:gd name="T9" fmla="*/ 0 h 5797965"/>
            </a:gdLst>
            <a:ahLst/>
            <a:cxnLst>
              <a:cxn ang="0">
                <a:pos x="T0" y="T1"/>
              </a:cxn>
              <a:cxn ang="0">
                <a:pos x="T2" y="T3"/>
              </a:cxn>
              <a:cxn ang="0">
                <a:pos x="T4" y="T5"/>
              </a:cxn>
              <a:cxn ang="0">
                <a:pos x="T6" y="T7"/>
              </a:cxn>
              <a:cxn ang="0">
                <a:pos x="T8" y="T9"/>
              </a:cxn>
            </a:cxnLst>
            <a:rect l="0" t="0" r="r" b="b"/>
            <a:pathLst>
              <a:path w="5799992" h="5797965">
                <a:moveTo>
                  <a:pt x="0" y="0"/>
                </a:moveTo>
                <a:lnTo>
                  <a:pt x="5799992" y="0"/>
                </a:lnTo>
                <a:lnTo>
                  <a:pt x="5799992" y="5797965"/>
                </a:lnTo>
                <a:lnTo>
                  <a:pt x="0" y="5797965"/>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0483" name="Group 3">
            <a:extLst>
              <a:ext uri="{FF2B5EF4-FFF2-40B4-BE49-F238E27FC236}">
                <a16:creationId xmlns:a16="http://schemas.microsoft.com/office/drawing/2014/main" id="{A6D1B2BB-7901-8A0D-66DF-DB103690A4D2}"/>
              </a:ext>
            </a:extLst>
          </p:cNvPr>
          <p:cNvGrpSpPr>
            <a:grpSpLocks/>
          </p:cNvGrpSpPr>
          <p:nvPr/>
        </p:nvGrpSpPr>
        <p:grpSpPr bwMode="auto">
          <a:xfrm>
            <a:off x="0" y="2362200"/>
            <a:ext cx="5794375" cy="2547938"/>
            <a:chOff x="0" y="1488"/>
            <a:chExt cx="3650" cy="1605"/>
          </a:xfrm>
        </p:grpSpPr>
        <p:sp>
          <p:nvSpPr>
            <p:cNvPr id="20484" name="Freeform 4">
              <a:extLst>
                <a:ext uri="{FF2B5EF4-FFF2-40B4-BE49-F238E27FC236}">
                  <a16:creationId xmlns:a16="http://schemas.microsoft.com/office/drawing/2014/main" id="{A593944A-EC84-8E57-1E87-0E391BA0F2FE}"/>
                </a:ext>
              </a:extLst>
            </p:cNvPr>
            <p:cNvSpPr>
              <a:spLocks noChangeArrowheads="1"/>
            </p:cNvSpPr>
            <p:nvPr/>
          </p:nvSpPr>
          <p:spPr bwMode="auto">
            <a:xfrm>
              <a:off x="0" y="1488"/>
              <a:ext cx="3650" cy="1605"/>
            </a:xfrm>
            <a:custGeom>
              <a:avLst/>
              <a:gdLst>
                <a:gd name="G0" fmla="+- 21633 0 0"/>
                <a:gd name="G1" fmla="+- 15239 0 0"/>
                <a:gd name="T0" fmla="*/ 3810 w 7623809"/>
                <a:gd name="T1" fmla="*/ 0 h 3357575"/>
                <a:gd name="T2" fmla="*/ 0 w 7623809"/>
                <a:gd name="T3" fmla="*/ 2467305 h 3357575"/>
                <a:gd name="T4" fmla="*/ 0 w 7623809"/>
                <a:gd name="T5" fmla="*/ 2825445 h 3357575"/>
                <a:gd name="T6" fmla="*/ 3591560 w 7623809"/>
                <a:gd name="T7" fmla="*/ 2827985 h 3357575"/>
                <a:gd name="T8" fmla="*/ 3810000 w 7623809"/>
                <a:gd name="T9" fmla="*/ 3357575 h 3357575"/>
                <a:gd name="T10" fmla="*/ 4028440 w 7623809"/>
                <a:gd name="T11" fmla="*/ 2827985 h 3357575"/>
                <a:gd name="T12" fmla="*/ 7620000 w 7623809"/>
                <a:gd name="T13" fmla="*/ 2830525 h 3357575"/>
                <a:gd name="T14" fmla="*/ 7620000 w 7623809"/>
                <a:gd name="T15" fmla="*/ 2472385 h 3357575"/>
                <a:gd name="T16" fmla="*/ 7623809 w 7623809"/>
                <a:gd name="T17" fmla="*/ 5080 h 3357575"/>
                <a:gd name="T18" fmla="*/ 3810 w 7623809"/>
                <a:gd name="T19" fmla="*/ 0 h 3357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3809" h="3357575">
                  <a:moveTo>
                    <a:pt x="3810" y="0"/>
                  </a:moveTo>
                  <a:lnTo>
                    <a:pt x="0" y="2467305"/>
                  </a:lnTo>
                  <a:lnTo>
                    <a:pt x="0" y="2825445"/>
                  </a:lnTo>
                  <a:lnTo>
                    <a:pt x="3591560" y="2827985"/>
                  </a:lnTo>
                  <a:lnTo>
                    <a:pt x="3810000" y="3357575"/>
                  </a:lnTo>
                  <a:lnTo>
                    <a:pt x="4028440" y="2827985"/>
                  </a:lnTo>
                  <a:lnTo>
                    <a:pt x="7620000" y="2830525"/>
                  </a:lnTo>
                  <a:lnTo>
                    <a:pt x="7620000" y="2472385"/>
                  </a:lnTo>
                  <a:lnTo>
                    <a:pt x="7623809" y="5080"/>
                  </a:lnTo>
                  <a:lnTo>
                    <a:pt x="3810" y="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0485" name="Freeform 5">
            <a:extLst>
              <a:ext uri="{FF2B5EF4-FFF2-40B4-BE49-F238E27FC236}">
                <a16:creationId xmlns:a16="http://schemas.microsoft.com/office/drawing/2014/main" id="{17858FD3-5CA2-7206-17E7-3A564579E564}"/>
              </a:ext>
            </a:extLst>
          </p:cNvPr>
          <p:cNvSpPr>
            <a:spLocks noChangeArrowheads="1"/>
          </p:cNvSpPr>
          <p:nvPr/>
        </p:nvSpPr>
        <p:spPr bwMode="auto">
          <a:xfrm>
            <a:off x="12487275" y="5281613"/>
            <a:ext cx="5799138" cy="5005387"/>
          </a:xfrm>
          <a:custGeom>
            <a:avLst/>
            <a:gdLst>
              <a:gd name="G0" fmla="+- 32824 0 0"/>
              <a:gd name="G1" fmla="+- 24532 0 0"/>
              <a:gd name="T0" fmla="*/ 0 w 5799992"/>
              <a:gd name="T1" fmla="*/ 0 h 5005268"/>
              <a:gd name="T2" fmla="*/ 5799992 w 5799992"/>
              <a:gd name="T3" fmla="*/ 0 h 5005268"/>
              <a:gd name="T4" fmla="*/ 5799992 w 5799992"/>
              <a:gd name="T5" fmla="*/ 5005268 h 5005268"/>
              <a:gd name="T6" fmla="*/ 0 w 5799992"/>
              <a:gd name="T7" fmla="*/ 5005268 h 5005268"/>
              <a:gd name="T8" fmla="*/ 0 w 5799992"/>
              <a:gd name="T9" fmla="*/ 0 h 5005268"/>
            </a:gdLst>
            <a:ahLst/>
            <a:cxnLst>
              <a:cxn ang="0">
                <a:pos x="T0" y="T1"/>
              </a:cxn>
              <a:cxn ang="0">
                <a:pos x="T2" y="T3"/>
              </a:cxn>
              <a:cxn ang="0">
                <a:pos x="T4" y="T5"/>
              </a:cxn>
              <a:cxn ang="0">
                <a:pos x="T6" y="T7"/>
              </a:cxn>
              <a:cxn ang="0">
                <a:pos x="T8" y="T9"/>
              </a:cxn>
            </a:cxnLst>
            <a:rect l="0" t="0" r="r" b="b"/>
            <a:pathLst>
              <a:path w="5799992" h="5005268">
                <a:moveTo>
                  <a:pt x="0" y="0"/>
                </a:moveTo>
                <a:lnTo>
                  <a:pt x="5799992" y="0"/>
                </a:lnTo>
                <a:lnTo>
                  <a:pt x="5799992" y="5005268"/>
                </a:lnTo>
                <a:lnTo>
                  <a:pt x="0" y="5005268"/>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0486" name="Group 6">
            <a:extLst>
              <a:ext uri="{FF2B5EF4-FFF2-40B4-BE49-F238E27FC236}">
                <a16:creationId xmlns:a16="http://schemas.microsoft.com/office/drawing/2014/main" id="{D4229B79-22DC-42FD-E6C0-1FEACCFD7BC5}"/>
              </a:ext>
            </a:extLst>
          </p:cNvPr>
          <p:cNvGrpSpPr>
            <a:grpSpLocks/>
          </p:cNvGrpSpPr>
          <p:nvPr/>
        </p:nvGrpSpPr>
        <p:grpSpPr bwMode="auto">
          <a:xfrm>
            <a:off x="12457113" y="2336800"/>
            <a:ext cx="5794375" cy="3525838"/>
            <a:chOff x="7847" y="1472"/>
            <a:chExt cx="3650" cy="2221"/>
          </a:xfrm>
        </p:grpSpPr>
        <p:sp>
          <p:nvSpPr>
            <p:cNvPr id="20487" name="Freeform 7">
              <a:extLst>
                <a:ext uri="{FF2B5EF4-FFF2-40B4-BE49-F238E27FC236}">
                  <a16:creationId xmlns:a16="http://schemas.microsoft.com/office/drawing/2014/main" id="{B20ED42E-F679-69BD-064B-D3FB62B1BFD1}"/>
                </a:ext>
              </a:extLst>
            </p:cNvPr>
            <p:cNvSpPr>
              <a:spLocks noChangeArrowheads="1"/>
            </p:cNvSpPr>
            <p:nvPr/>
          </p:nvSpPr>
          <p:spPr bwMode="auto">
            <a:xfrm>
              <a:off x="7847" y="1472"/>
              <a:ext cx="3650" cy="2221"/>
            </a:xfrm>
            <a:custGeom>
              <a:avLst/>
              <a:gdLst>
                <a:gd name="G0" fmla="+- 21633 0 0"/>
                <a:gd name="G1" fmla="+- 54475 0 0"/>
                <a:gd name="T0" fmla="*/ 3810 w 7623809"/>
                <a:gd name="T1" fmla="*/ 0 h 4641995"/>
                <a:gd name="T2" fmla="*/ 0 w 7623809"/>
                <a:gd name="T3" fmla="*/ 3751725 h 4641995"/>
                <a:gd name="T4" fmla="*/ 0 w 7623809"/>
                <a:gd name="T5" fmla="*/ 4109865 h 4641995"/>
                <a:gd name="T6" fmla="*/ 3591560 w 7623809"/>
                <a:gd name="T7" fmla="*/ 4112405 h 4641995"/>
                <a:gd name="T8" fmla="*/ 3810000 w 7623809"/>
                <a:gd name="T9" fmla="*/ 4641995 h 4641995"/>
                <a:gd name="T10" fmla="*/ 4028440 w 7623809"/>
                <a:gd name="T11" fmla="*/ 4112405 h 4641995"/>
                <a:gd name="T12" fmla="*/ 7620000 w 7623809"/>
                <a:gd name="T13" fmla="*/ 4114945 h 4641995"/>
                <a:gd name="T14" fmla="*/ 7620000 w 7623809"/>
                <a:gd name="T15" fmla="*/ 3756805 h 4641995"/>
                <a:gd name="T16" fmla="*/ 7623809 w 7623809"/>
                <a:gd name="T17" fmla="*/ 5080 h 4641995"/>
                <a:gd name="T18" fmla="*/ 3810 w 7623809"/>
                <a:gd name="T19" fmla="*/ 0 h 464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3809" h="4641995">
                  <a:moveTo>
                    <a:pt x="3810" y="0"/>
                  </a:moveTo>
                  <a:lnTo>
                    <a:pt x="0" y="3751725"/>
                  </a:lnTo>
                  <a:lnTo>
                    <a:pt x="0" y="4109865"/>
                  </a:lnTo>
                  <a:lnTo>
                    <a:pt x="3591560" y="4112405"/>
                  </a:lnTo>
                  <a:lnTo>
                    <a:pt x="3810000" y="4641995"/>
                  </a:lnTo>
                  <a:lnTo>
                    <a:pt x="4028440" y="4112405"/>
                  </a:lnTo>
                  <a:lnTo>
                    <a:pt x="7620000" y="4114945"/>
                  </a:lnTo>
                  <a:lnTo>
                    <a:pt x="7620000" y="3756805"/>
                  </a:lnTo>
                  <a:lnTo>
                    <a:pt x="7623809" y="5080"/>
                  </a:lnTo>
                  <a:lnTo>
                    <a:pt x="3810" y="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0488" name="Freeform 8">
            <a:extLst>
              <a:ext uri="{FF2B5EF4-FFF2-40B4-BE49-F238E27FC236}">
                <a16:creationId xmlns:a16="http://schemas.microsoft.com/office/drawing/2014/main" id="{BD2F72BB-3975-7D4C-C571-EDC2D3A155B1}"/>
              </a:ext>
            </a:extLst>
          </p:cNvPr>
          <p:cNvSpPr>
            <a:spLocks noChangeArrowheads="1"/>
          </p:cNvSpPr>
          <p:nvPr/>
        </p:nvSpPr>
        <p:spPr bwMode="auto">
          <a:xfrm>
            <a:off x="6242802" y="2276633"/>
            <a:ext cx="5784098" cy="5934751"/>
          </a:xfrm>
          <a:custGeom>
            <a:avLst/>
            <a:gdLst>
              <a:gd name="G0" fmla="+- 32824 0 0"/>
              <a:gd name="G1" fmla="+- 57370 0 0"/>
              <a:gd name="T0" fmla="*/ 0 w 5799992"/>
              <a:gd name="T1" fmla="*/ 0 h 5890074"/>
              <a:gd name="T2" fmla="*/ 5799992 w 5799992"/>
              <a:gd name="T3" fmla="*/ 0 h 5890074"/>
              <a:gd name="T4" fmla="*/ 5799992 w 5799992"/>
              <a:gd name="T5" fmla="*/ 5890075 h 5890074"/>
              <a:gd name="T6" fmla="*/ 0 w 5799992"/>
              <a:gd name="T7" fmla="*/ 5890075 h 5890074"/>
              <a:gd name="T8" fmla="*/ 0 w 5799992"/>
              <a:gd name="T9" fmla="*/ 0 h 5890074"/>
            </a:gdLst>
            <a:ahLst/>
            <a:cxnLst>
              <a:cxn ang="0">
                <a:pos x="T0" y="T1"/>
              </a:cxn>
              <a:cxn ang="0">
                <a:pos x="T2" y="T3"/>
              </a:cxn>
              <a:cxn ang="0">
                <a:pos x="T4" y="T5"/>
              </a:cxn>
              <a:cxn ang="0">
                <a:pos x="T6" y="T7"/>
              </a:cxn>
              <a:cxn ang="0">
                <a:pos x="T8" y="T9"/>
              </a:cxn>
            </a:cxnLst>
            <a:rect l="0" t="0" r="r" b="b"/>
            <a:pathLst>
              <a:path w="5799992" h="5890074">
                <a:moveTo>
                  <a:pt x="0" y="0"/>
                </a:moveTo>
                <a:lnTo>
                  <a:pt x="5799992" y="0"/>
                </a:lnTo>
                <a:lnTo>
                  <a:pt x="5799992" y="5890075"/>
                </a:lnTo>
                <a:lnTo>
                  <a:pt x="0" y="5890075"/>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0489" name="Group 9">
            <a:extLst>
              <a:ext uri="{FF2B5EF4-FFF2-40B4-BE49-F238E27FC236}">
                <a16:creationId xmlns:a16="http://schemas.microsoft.com/office/drawing/2014/main" id="{F01371B0-F25F-66F2-016D-3E45D80FAEC6}"/>
              </a:ext>
            </a:extLst>
          </p:cNvPr>
          <p:cNvGrpSpPr>
            <a:grpSpLocks/>
          </p:cNvGrpSpPr>
          <p:nvPr/>
        </p:nvGrpSpPr>
        <p:grpSpPr bwMode="auto">
          <a:xfrm>
            <a:off x="6243638" y="7831138"/>
            <a:ext cx="5794375" cy="2451100"/>
            <a:chOff x="3933" y="4933"/>
            <a:chExt cx="3650" cy="1544"/>
          </a:xfrm>
        </p:grpSpPr>
        <p:sp>
          <p:nvSpPr>
            <p:cNvPr id="20490" name="Freeform 10">
              <a:extLst>
                <a:ext uri="{FF2B5EF4-FFF2-40B4-BE49-F238E27FC236}">
                  <a16:creationId xmlns:a16="http://schemas.microsoft.com/office/drawing/2014/main" id="{3263003A-48CD-F77C-4C98-58797747C3F8}"/>
                </a:ext>
              </a:extLst>
            </p:cNvPr>
            <p:cNvSpPr>
              <a:spLocks noChangeArrowheads="1"/>
            </p:cNvSpPr>
            <p:nvPr/>
          </p:nvSpPr>
          <p:spPr bwMode="auto">
            <a:xfrm>
              <a:off x="3933" y="4933"/>
              <a:ext cx="3650" cy="1544"/>
            </a:xfrm>
            <a:custGeom>
              <a:avLst/>
              <a:gdLst>
                <a:gd name="G0" fmla="+- 21633 0 0"/>
                <a:gd name="G1" fmla="+- 17809 0 0"/>
                <a:gd name="T0" fmla="*/ 3810 w 7623809"/>
                <a:gd name="T1" fmla="*/ 0 h 3229073"/>
                <a:gd name="T2" fmla="*/ 0 w 7623809"/>
                <a:gd name="T3" fmla="*/ 2338803 h 3229073"/>
                <a:gd name="T4" fmla="*/ 0 w 7623809"/>
                <a:gd name="T5" fmla="*/ 2696943 h 3229073"/>
                <a:gd name="T6" fmla="*/ 3591560 w 7623809"/>
                <a:gd name="T7" fmla="*/ 2699484 h 3229073"/>
                <a:gd name="T8" fmla="*/ 3810000 w 7623809"/>
                <a:gd name="T9" fmla="*/ 3229073 h 3229073"/>
                <a:gd name="T10" fmla="*/ 4028440 w 7623809"/>
                <a:gd name="T11" fmla="*/ 2699484 h 3229073"/>
                <a:gd name="T12" fmla="*/ 7620000 w 7623809"/>
                <a:gd name="T13" fmla="*/ 2702023 h 3229073"/>
                <a:gd name="T14" fmla="*/ 7620000 w 7623809"/>
                <a:gd name="T15" fmla="*/ 2343884 h 3229073"/>
                <a:gd name="T16" fmla="*/ 7623809 w 7623809"/>
                <a:gd name="T17" fmla="*/ 5080 h 3229073"/>
                <a:gd name="T18" fmla="*/ 3810 w 7623809"/>
                <a:gd name="T19" fmla="*/ 0 h 322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3809" h="3229073">
                  <a:moveTo>
                    <a:pt x="3810" y="0"/>
                  </a:moveTo>
                  <a:lnTo>
                    <a:pt x="0" y="2338803"/>
                  </a:lnTo>
                  <a:lnTo>
                    <a:pt x="0" y="2696943"/>
                  </a:lnTo>
                  <a:lnTo>
                    <a:pt x="3591560" y="2699484"/>
                  </a:lnTo>
                  <a:lnTo>
                    <a:pt x="3810000" y="3229073"/>
                  </a:lnTo>
                  <a:lnTo>
                    <a:pt x="4028440" y="2699484"/>
                  </a:lnTo>
                  <a:lnTo>
                    <a:pt x="7620000" y="2702023"/>
                  </a:lnTo>
                  <a:lnTo>
                    <a:pt x="7620000" y="2343884"/>
                  </a:lnTo>
                  <a:lnTo>
                    <a:pt x="7623809" y="5080"/>
                  </a:lnTo>
                  <a:lnTo>
                    <a:pt x="3810" y="0"/>
                  </a:lnTo>
                  <a:close/>
                </a:path>
              </a:pathLst>
            </a:custGeom>
            <a:solidFill>
              <a:srgbClr val="0F02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 name="Freeform 10">
            <a:extLst>
              <a:ext uri="{FF2B5EF4-FFF2-40B4-BE49-F238E27FC236}">
                <a16:creationId xmlns:a16="http://schemas.microsoft.com/office/drawing/2014/main" id="{DF998DA9-57F3-12FA-4D10-31FD06080343}"/>
              </a:ext>
            </a:extLst>
          </p:cNvPr>
          <p:cNvSpPr>
            <a:spLocks noChangeArrowheads="1"/>
          </p:cNvSpPr>
          <p:nvPr/>
        </p:nvSpPr>
        <p:spPr bwMode="auto">
          <a:xfrm>
            <a:off x="931845" y="113273"/>
            <a:ext cx="4799012" cy="180397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91" name="Rectangle 11">
            <a:extLst>
              <a:ext uri="{FF2B5EF4-FFF2-40B4-BE49-F238E27FC236}">
                <a16:creationId xmlns:a16="http://schemas.microsoft.com/office/drawing/2014/main" id="{09642999-628A-6FE9-3CDD-4383E9F97F1F}"/>
              </a:ext>
            </a:extLst>
          </p:cNvPr>
          <p:cNvSpPr>
            <a:spLocks noChangeArrowheads="1"/>
          </p:cNvSpPr>
          <p:nvPr/>
        </p:nvSpPr>
        <p:spPr bwMode="auto">
          <a:xfrm>
            <a:off x="147638" y="1189038"/>
            <a:ext cx="6551612"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300"/>
              </a:lnSpc>
              <a:buClrTx/>
              <a:buFontTx/>
              <a:buNone/>
            </a:pPr>
            <a:r>
              <a:rPr lang="en-US" altLang="en-US" sz="2700">
                <a:latin typeface="Nunito Sans Semi-Bold" charset="0"/>
              </a:rPr>
              <a:t>Water Hydrocarbon Absorbent</a:t>
            </a:r>
          </a:p>
        </p:txBody>
      </p:sp>
      <p:sp>
        <p:nvSpPr>
          <p:cNvPr id="20492" name="Rectangle 12">
            <a:extLst>
              <a:ext uri="{FF2B5EF4-FFF2-40B4-BE49-F238E27FC236}">
                <a16:creationId xmlns:a16="http://schemas.microsoft.com/office/drawing/2014/main" id="{811EAB7F-217D-4480-A3EC-CB47E3E34483}"/>
              </a:ext>
            </a:extLst>
          </p:cNvPr>
          <p:cNvSpPr>
            <a:spLocks noChangeArrowheads="1"/>
          </p:cNvSpPr>
          <p:nvPr/>
        </p:nvSpPr>
        <p:spPr bwMode="auto">
          <a:xfrm>
            <a:off x="854481" y="2666550"/>
            <a:ext cx="4357687"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450"/>
              </a:lnSpc>
              <a:buClrTx/>
              <a:buFontTx/>
              <a:buNone/>
            </a:pPr>
            <a:r>
              <a:rPr lang="en-US" altLang="en-US" sz="2400" b="1" dirty="0">
                <a:solidFill>
                  <a:schemeClr val="bg1"/>
                </a:solidFill>
                <a:latin typeface="Nunito Sans Bold"/>
                <a:ea typeface="Arial Unicode MS"/>
                <a:cs typeface="Arial Unicode MS"/>
              </a:rPr>
              <a:t>These contaminants in water are from large tank batteries that are leaking into the soil.</a:t>
            </a:r>
          </a:p>
        </p:txBody>
      </p:sp>
      <p:sp>
        <p:nvSpPr>
          <p:cNvPr id="20493" name="Rectangle 13">
            <a:extLst>
              <a:ext uri="{FF2B5EF4-FFF2-40B4-BE49-F238E27FC236}">
                <a16:creationId xmlns:a16="http://schemas.microsoft.com/office/drawing/2014/main" id="{DAB2A1A3-27E1-4303-F946-BCC2C3F57C8E}"/>
              </a:ext>
            </a:extLst>
          </p:cNvPr>
          <p:cNvSpPr>
            <a:spLocks noChangeArrowheads="1"/>
          </p:cNvSpPr>
          <p:nvPr/>
        </p:nvSpPr>
        <p:spPr bwMode="auto">
          <a:xfrm>
            <a:off x="6948488" y="8215029"/>
            <a:ext cx="4681821" cy="1326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450"/>
              </a:lnSpc>
              <a:buClrTx/>
            </a:pPr>
            <a:r>
              <a:rPr lang="en-US" altLang="en-US" sz="2400" b="1" dirty="0">
                <a:solidFill>
                  <a:schemeClr val="bg1"/>
                </a:solidFill>
                <a:latin typeface="Nunito Sans Bold"/>
                <a:ea typeface="Arial Unicode MS"/>
                <a:cs typeface="Arial Unicode MS"/>
              </a:rPr>
              <a:t>After  everything was absorbed, it was also noticed that the soil no longer had an odor.</a:t>
            </a:r>
          </a:p>
        </p:txBody>
      </p:sp>
      <p:sp>
        <p:nvSpPr>
          <p:cNvPr id="20494" name="Rectangle 14">
            <a:extLst>
              <a:ext uri="{FF2B5EF4-FFF2-40B4-BE49-F238E27FC236}">
                <a16:creationId xmlns:a16="http://schemas.microsoft.com/office/drawing/2014/main" id="{C4A7DDD0-F01C-1076-7ADF-70BAE3D33CF8}"/>
              </a:ext>
            </a:extLst>
          </p:cNvPr>
          <p:cNvSpPr>
            <a:spLocks noChangeArrowheads="1"/>
          </p:cNvSpPr>
          <p:nvPr/>
        </p:nvSpPr>
        <p:spPr bwMode="auto">
          <a:xfrm>
            <a:off x="12906375" y="2540000"/>
            <a:ext cx="4962525" cy="2665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450"/>
              </a:lnSpc>
              <a:buClrTx/>
              <a:buFontTx/>
              <a:buNone/>
            </a:pPr>
            <a:r>
              <a:rPr lang="en-US" altLang="en-US" sz="2200" b="1" dirty="0">
                <a:solidFill>
                  <a:schemeClr val="bg1"/>
                </a:solidFill>
                <a:latin typeface="Nunito Sans Bold"/>
                <a:ea typeface="Arial Unicode MS"/>
                <a:cs typeface="Arial Unicode MS"/>
              </a:rPr>
              <a:t>When trying to cause the water and chemicals to release, even under pressure, they don’t, because they are now trapped inside the cellular structure of </a:t>
            </a:r>
            <a:r>
              <a:rPr lang="en-US" altLang="en-US" sz="2200" b="1" dirty="0" err="1">
                <a:solidFill>
                  <a:schemeClr val="bg1"/>
                </a:solidFill>
                <a:latin typeface="Nunito Sans Bold"/>
                <a:ea typeface="Arial Unicode MS"/>
                <a:cs typeface="Arial Unicode MS"/>
              </a:rPr>
              <a:t>PeatSorb’s</a:t>
            </a:r>
            <a:r>
              <a:rPr lang="en-US" altLang="en-US" sz="2200" b="1" dirty="0">
                <a:solidFill>
                  <a:schemeClr val="bg1"/>
                </a:solidFill>
                <a:latin typeface="Nunito Sans Bold"/>
                <a:ea typeface="Arial Unicode MS"/>
                <a:cs typeface="Arial Unicode MS"/>
              </a:rPr>
              <a:t> WHA. The paper towel remains clean and dry.</a:t>
            </a:r>
          </a:p>
        </p:txBody>
      </p:sp>
      <p:sp>
        <p:nvSpPr>
          <p:cNvPr id="20495" name="Rectangle 15">
            <a:extLst>
              <a:ext uri="{FF2B5EF4-FFF2-40B4-BE49-F238E27FC236}">
                <a16:creationId xmlns:a16="http://schemas.microsoft.com/office/drawing/2014/main" id="{6EED0186-B9B3-B5A5-1733-E4C8A062862A}"/>
              </a:ext>
            </a:extLst>
          </p:cNvPr>
          <p:cNvSpPr>
            <a:spLocks noChangeArrowheads="1"/>
          </p:cNvSpPr>
          <p:nvPr/>
        </p:nvSpPr>
        <p:spPr bwMode="auto">
          <a:xfrm>
            <a:off x="7264400" y="868363"/>
            <a:ext cx="6753225" cy="84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6438"/>
              </a:lnSpc>
              <a:buClrTx/>
              <a:buFontTx/>
              <a:buNone/>
            </a:pPr>
            <a:r>
              <a:rPr lang="en-US" altLang="en-US" sz="5900" b="1" dirty="0">
                <a:latin typeface="Nunito Sans Bold"/>
                <a:ea typeface="Arial Unicode MS"/>
                <a:cs typeface="Arial Unicode MS"/>
              </a:rPr>
              <a:t>How does it work?</a:t>
            </a:r>
          </a:p>
        </p:txBody>
      </p:sp>
      <p:sp>
        <p:nvSpPr>
          <p:cNvPr id="2" name="TextBox 1">
            <a:extLst>
              <a:ext uri="{FF2B5EF4-FFF2-40B4-BE49-F238E27FC236}">
                <a16:creationId xmlns:a16="http://schemas.microsoft.com/office/drawing/2014/main" id="{9350EFD1-1F48-BBC0-6CDC-8940CBF4EE1D}"/>
              </a:ext>
            </a:extLst>
          </p:cNvPr>
          <p:cNvSpPr txBox="1"/>
          <p:nvPr/>
        </p:nvSpPr>
        <p:spPr>
          <a:xfrm>
            <a:off x="15163800" y="1659602"/>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4" name="Picture 3" descr="Logo, company name&#10;&#10;Description automatically generated">
            <a:extLst>
              <a:ext uri="{FF2B5EF4-FFF2-40B4-BE49-F238E27FC236}">
                <a16:creationId xmlns:a16="http://schemas.microsoft.com/office/drawing/2014/main" id="{4F3E5865-A5B4-219C-BFA0-8E7AB241B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58298" y="425276"/>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8A0A60BC-7E04-B483-8E25-770A76EB1B51}"/>
              </a:ext>
            </a:extLst>
          </p:cNvPr>
          <p:cNvSpPr>
            <a:spLocks noChangeArrowheads="1"/>
          </p:cNvSpPr>
          <p:nvPr/>
        </p:nvSpPr>
        <p:spPr bwMode="auto">
          <a:xfrm>
            <a:off x="-150939" y="-2084978"/>
            <a:ext cx="20681829" cy="11142913"/>
          </a:xfrm>
          <a:custGeom>
            <a:avLst/>
            <a:gdLst>
              <a:gd name="G0" fmla="+- 3456 0 0"/>
              <a:gd name="G1" fmla="+- 22841 0 0"/>
              <a:gd name="T0" fmla="*/ 0 w 18288000"/>
              <a:gd name="T1" fmla="*/ 0 h 7756089"/>
              <a:gd name="T2" fmla="*/ 18288000 w 18288000"/>
              <a:gd name="T3" fmla="*/ 0 h 7756089"/>
              <a:gd name="T4" fmla="*/ 18288000 w 18288000"/>
              <a:gd name="T5" fmla="*/ 7756089 h 7756089"/>
              <a:gd name="T6" fmla="*/ 0 w 18288000"/>
              <a:gd name="T7" fmla="*/ 7756089 h 7756089"/>
              <a:gd name="T8" fmla="*/ 0 w 18288000"/>
              <a:gd name="T9" fmla="*/ 0 h 7756089"/>
            </a:gdLst>
            <a:ahLst/>
            <a:cxnLst>
              <a:cxn ang="0">
                <a:pos x="T0" y="T1"/>
              </a:cxn>
              <a:cxn ang="0">
                <a:pos x="T2" y="T3"/>
              </a:cxn>
              <a:cxn ang="0">
                <a:pos x="T4" y="T5"/>
              </a:cxn>
              <a:cxn ang="0">
                <a:pos x="T6" y="T7"/>
              </a:cxn>
              <a:cxn ang="0">
                <a:pos x="T8" y="T9"/>
              </a:cxn>
            </a:cxnLst>
            <a:rect l="0" t="0" r="r" b="b"/>
            <a:pathLst>
              <a:path w="18288000" h="7756089">
                <a:moveTo>
                  <a:pt x="0" y="0"/>
                </a:moveTo>
                <a:lnTo>
                  <a:pt x="18288000" y="0"/>
                </a:lnTo>
                <a:lnTo>
                  <a:pt x="18288000" y="7756089"/>
                </a:lnTo>
                <a:lnTo>
                  <a:pt x="0" y="775608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1506" name="Group 2">
            <a:extLst>
              <a:ext uri="{FF2B5EF4-FFF2-40B4-BE49-F238E27FC236}">
                <a16:creationId xmlns:a16="http://schemas.microsoft.com/office/drawing/2014/main" id="{6D459288-B4DE-3144-8A3C-68E557E485E9}"/>
              </a:ext>
            </a:extLst>
          </p:cNvPr>
          <p:cNvGrpSpPr>
            <a:grpSpLocks/>
          </p:cNvGrpSpPr>
          <p:nvPr/>
        </p:nvGrpSpPr>
        <p:grpSpPr bwMode="auto">
          <a:xfrm>
            <a:off x="-189552" y="-1468438"/>
            <a:ext cx="20439093" cy="10920138"/>
            <a:chOff x="-215" y="-745"/>
            <a:chExt cx="12712" cy="6906"/>
          </a:xfrm>
        </p:grpSpPr>
        <p:sp>
          <p:nvSpPr>
            <p:cNvPr id="21507" name="Freeform 3">
              <a:extLst>
                <a:ext uri="{FF2B5EF4-FFF2-40B4-BE49-F238E27FC236}">
                  <a16:creationId xmlns:a16="http://schemas.microsoft.com/office/drawing/2014/main" id="{87B1C4AE-4D1B-538F-D595-62825323A362}"/>
                </a:ext>
              </a:extLst>
            </p:cNvPr>
            <p:cNvSpPr>
              <a:spLocks noChangeArrowheads="1"/>
            </p:cNvSpPr>
            <p:nvPr/>
          </p:nvSpPr>
          <p:spPr bwMode="auto">
            <a:xfrm>
              <a:off x="-215" y="-745"/>
              <a:ext cx="12712" cy="6906"/>
            </a:xfrm>
            <a:custGeom>
              <a:avLst/>
              <a:gdLst>
                <a:gd name="G0" fmla="+- 23793 0 0"/>
                <a:gd name="G1" fmla="+- 3358 0 0"/>
                <a:gd name="T0" fmla="*/ 0 w 7363825"/>
                <a:gd name="T1" fmla="*/ 0 h 4001054"/>
                <a:gd name="T2" fmla="*/ 7363825 w 7363825"/>
                <a:gd name="T3" fmla="*/ 0 h 4001054"/>
                <a:gd name="T4" fmla="*/ 7363825 w 7363825"/>
                <a:gd name="T5" fmla="*/ 4001054 h 4001054"/>
                <a:gd name="T6" fmla="*/ 0 w 7363825"/>
                <a:gd name="T7" fmla="*/ 4001054 h 4001054"/>
              </a:gdLst>
              <a:ahLst/>
              <a:cxnLst>
                <a:cxn ang="0">
                  <a:pos x="T0" y="T1"/>
                </a:cxn>
                <a:cxn ang="0">
                  <a:pos x="T2" y="T3"/>
                </a:cxn>
                <a:cxn ang="0">
                  <a:pos x="T4" y="T5"/>
                </a:cxn>
                <a:cxn ang="0">
                  <a:pos x="T6" y="T7"/>
                </a:cxn>
              </a:cxnLst>
              <a:rect l="0" t="0" r="r" b="b"/>
              <a:pathLst>
                <a:path w="7363825" h="4001054">
                  <a:moveTo>
                    <a:pt x="0" y="0"/>
                  </a:moveTo>
                  <a:lnTo>
                    <a:pt x="7363825" y="0"/>
                  </a:lnTo>
                  <a:lnTo>
                    <a:pt x="7363825" y="4001054"/>
                  </a:lnTo>
                  <a:lnTo>
                    <a:pt x="0" y="4001054"/>
                  </a:lnTo>
                  <a:close/>
                </a:path>
              </a:pathLst>
            </a:custGeom>
            <a:solidFill>
              <a:srgbClr val="203965">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1508" name="Group 4">
            <a:extLst>
              <a:ext uri="{FF2B5EF4-FFF2-40B4-BE49-F238E27FC236}">
                <a16:creationId xmlns:a16="http://schemas.microsoft.com/office/drawing/2014/main" id="{090A3D73-D9C7-1F54-B94C-B06FAF7DA32F}"/>
              </a:ext>
            </a:extLst>
          </p:cNvPr>
          <p:cNvGrpSpPr>
            <a:grpSpLocks/>
          </p:cNvGrpSpPr>
          <p:nvPr/>
        </p:nvGrpSpPr>
        <p:grpSpPr bwMode="auto">
          <a:xfrm>
            <a:off x="-150939" y="7536583"/>
            <a:ext cx="20425464" cy="3081337"/>
            <a:chOff x="0" y="5719"/>
            <a:chExt cx="12174" cy="1941"/>
          </a:xfrm>
        </p:grpSpPr>
        <p:sp>
          <p:nvSpPr>
            <p:cNvPr id="21509" name="Freeform 5">
              <a:extLst>
                <a:ext uri="{FF2B5EF4-FFF2-40B4-BE49-F238E27FC236}">
                  <a16:creationId xmlns:a16="http://schemas.microsoft.com/office/drawing/2014/main" id="{B5155D45-80B6-6D7C-4F4D-91F047F3BCEC}"/>
                </a:ext>
              </a:extLst>
            </p:cNvPr>
            <p:cNvSpPr>
              <a:spLocks noChangeArrowheads="1"/>
            </p:cNvSpPr>
            <p:nvPr/>
          </p:nvSpPr>
          <p:spPr bwMode="auto">
            <a:xfrm>
              <a:off x="0" y="5719"/>
              <a:ext cx="12174" cy="1941"/>
            </a:xfrm>
            <a:custGeom>
              <a:avLst/>
              <a:gdLst>
                <a:gd name="G0" fmla="+- 45149 0 0"/>
                <a:gd name="G1" fmla="+- 26368 0 0"/>
                <a:gd name="T0" fmla="*/ 0 w 5091421"/>
                <a:gd name="T1" fmla="*/ 0 h 812800"/>
                <a:gd name="T2" fmla="*/ 5091421 w 5091421"/>
                <a:gd name="T3" fmla="*/ 0 h 812800"/>
                <a:gd name="T4" fmla="*/ 5091421 w 5091421"/>
                <a:gd name="T5" fmla="*/ 812800 h 812800"/>
                <a:gd name="T6" fmla="*/ 0 w 5091421"/>
                <a:gd name="T7" fmla="*/ 812800 h 812800"/>
              </a:gdLst>
              <a:ahLst/>
              <a:cxnLst>
                <a:cxn ang="0">
                  <a:pos x="T0" y="T1"/>
                </a:cxn>
                <a:cxn ang="0">
                  <a:pos x="T2" y="T3"/>
                </a:cxn>
                <a:cxn ang="0">
                  <a:pos x="T4" y="T5"/>
                </a:cxn>
                <a:cxn ang="0">
                  <a:pos x="T6" y="T7"/>
                </a:cxn>
              </a:cxnLst>
              <a:rect l="0" t="0" r="r" b="b"/>
              <a:pathLst>
                <a:path w="5091421" h="812800">
                  <a:moveTo>
                    <a:pt x="0" y="0"/>
                  </a:moveTo>
                  <a:lnTo>
                    <a:pt x="5091421" y="0"/>
                  </a:lnTo>
                  <a:lnTo>
                    <a:pt x="5091421" y="812800"/>
                  </a:lnTo>
                  <a:lnTo>
                    <a:pt x="0" y="81280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10" name="Rectangle 6">
              <a:extLst>
                <a:ext uri="{FF2B5EF4-FFF2-40B4-BE49-F238E27FC236}">
                  <a16:creationId xmlns:a16="http://schemas.microsoft.com/office/drawing/2014/main" id="{1828A690-8BC5-D892-FC51-DBDF32B8B94E}"/>
                </a:ext>
              </a:extLst>
            </p:cNvPr>
            <p:cNvSpPr>
              <a:spLocks noChangeArrowheads="1"/>
            </p:cNvSpPr>
            <p:nvPr/>
          </p:nvSpPr>
          <p:spPr bwMode="auto">
            <a:xfrm>
              <a:off x="0" y="5765"/>
              <a:ext cx="1941" cy="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1512" name="Freeform 8">
            <a:extLst>
              <a:ext uri="{FF2B5EF4-FFF2-40B4-BE49-F238E27FC236}">
                <a16:creationId xmlns:a16="http://schemas.microsoft.com/office/drawing/2014/main" id="{831A8355-2CFC-0815-55C6-18F724CA1B6C}"/>
              </a:ext>
            </a:extLst>
          </p:cNvPr>
          <p:cNvSpPr>
            <a:spLocks noChangeArrowheads="1"/>
          </p:cNvSpPr>
          <p:nvPr/>
        </p:nvSpPr>
        <p:spPr bwMode="auto">
          <a:xfrm>
            <a:off x="3063875" y="857250"/>
            <a:ext cx="4173538" cy="8566150"/>
          </a:xfrm>
          <a:custGeom>
            <a:avLst/>
            <a:gdLst>
              <a:gd name="G0" fmla="+- 653 0 0"/>
              <a:gd name="G1" fmla="+- 24866 0 0"/>
              <a:gd name="T0" fmla="*/ 0 w 5571213"/>
              <a:gd name="T1" fmla="*/ 0 h 11428130"/>
              <a:gd name="T2" fmla="*/ 5571213 w 5571213"/>
              <a:gd name="T3" fmla="*/ 0 h 11428130"/>
              <a:gd name="T4" fmla="*/ 5571213 w 5571213"/>
              <a:gd name="T5" fmla="*/ 11428130 h 11428130"/>
              <a:gd name="T6" fmla="*/ 0 w 5571213"/>
              <a:gd name="T7" fmla="*/ 11428130 h 11428130"/>
              <a:gd name="T8" fmla="*/ 0 w 5571213"/>
              <a:gd name="T9" fmla="*/ 0 h 11428130"/>
            </a:gdLst>
            <a:ahLst/>
            <a:cxnLst>
              <a:cxn ang="0">
                <a:pos x="T0" y="T1"/>
              </a:cxn>
              <a:cxn ang="0">
                <a:pos x="T2" y="T3"/>
              </a:cxn>
              <a:cxn ang="0">
                <a:pos x="T4" y="T5"/>
              </a:cxn>
              <a:cxn ang="0">
                <a:pos x="T6" y="T7"/>
              </a:cxn>
              <a:cxn ang="0">
                <a:pos x="T8" y="T9"/>
              </a:cxn>
            </a:cxnLst>
            <a:rect l="0" t="0" r="r" b="b"/>
            <a:pathLst>
              <a:path w="5571213" h="11428130">
                <a:moveTo>
                  <a:pt x="0" y="0"/>
                </a:moveTo>
                <a:lnTo>
                  <a:pt x="5571213" y="0"/>
                </a:lnTo>
                <a:lnTo>
                  <a:pt x="5571213" y="11428130"/>
                </a:lnTo>
                <a:lnTo>
                  <a:pt x="0" y="11428130"/>
                </a:lnTo>
                <a:lnTo>
                  <a:pt x="0" y="0"/>
                </a:lnTo>
                <a:close/>
              </a:path>
            </a:pathLst>
          </a:cu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14" name="Rectangle 10">
            <a:extLst>
              <a:ext uri="{FF2B5EF4-FFF2-40B4-BE49-F238E27FC236}">
                <a16:creationId xmlns:a16="http://schemas.microsoft.com/office/drawing/2014/main" id="{3EB0CE67-C997-EABC-C060-599D99F93C2B}"/>
              </a:ext>
            </a:extLst>
          </p:cNvPr>
          <p:cNvSpPr>
            <a:spLocks noChangeArrowheads="1"/>
          </p:cNvSpPr>
          <p:nvPr/>
        </p:nvSpPr>
        <p:spPr bwMode="auto">
          <a:xfrm>
            <a:off x="9847263" y="5067300"/>
            <a:ext cx="7570787"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850"/>
              </a:lnSpc>
              <a:buClrTx/>
              <a:buFontTx/>
              <a:buNone/>
            </a:pPr>
            <a:r>
              <a:rPr lang="en-US" altLang="en-US" sz="4200" dirty="0" err="1">
                <a:solidFill>
                  <a:srgbClr val="FFFFFF"/>
                </a:solidFill>
                <a:latin typeface="Nunito Sans" pitchFamily="2" charset="0"/>
              </a:rPr>
              <a:t>PeatSorb</a:t>
            </a:r>
            <a:r>
              <a:rPr lang="en-US" altLang="en-US" sz="4200" dirty="0">
                <a:solidFill>
                  <a:srgbClr val="FFFFFF"/>
                </a:solidFill>
                <a:latin typeface="Nunito Sans" pitchFamily="2" charset="0"/>
              </a:rPr>
              <a:t> did not ignite, proving it is vapor suppressing. </a:t>
            </a:r>
          </a:p>
        </p:txBody>
      </p:sp>
      <p:sp>
        <p:nvSpPr>
          <p:cNvPr id="21515" name="Rectangle 11">
            <a:extLst>
              <a:ext uri="{FF2B5EF4-FFF2-40B4-BE49-F238E27FC236}">
                <a16:creationId xmlns:a16="http://schemas.microsoft.com/office/drawing/2014/main" id="{FA110A11-A45D-0E13-D8C5-28812717F405}"/>
              </a:ext>
            </a:extLst>
          </p:cNvPr>
          <p:cNvSpPr>
            <a:spLocks noChangeArrowheads="1"/>
          </p:cNvSpPr>
          <p:nvPr/>
        </p:nvSpPr>
        <p:spPr bwMode="auto">
          <a:xfrm>
            <a:off x="9847263" y="4014287"/>
            <a:ext cx="6761162" cy="758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6288"/>
              </a:lnSpc>
              <a:buClrTx/>
              <a:buFontTx/>
            </a:pPr>
            <a:r>
              <a:rPr lang="en-US" altLang="en-US" sz="4000" b="1" dirty="0">
                <a:solidFill>
                  <a:srgbClr val="FFFFFF"/>
                </a:solidFill>
                <a:latin typeface="Nunito Sans Heavy"/>
                <a:ea typeface="Arial Unicode MS"/>
                <a:cs typeface="Arial Unicode MS"/>
              </a:rPr>
              <a:t>ENCAPSULATION  TEST</a:t>
            </a:r>
            <a:endParaRPr lang="en-US" sz="4000" b="1" dirty="0"/>
          </a:p>
        </p:txBody>
      </p:sp>
      <p:sp>
        <p:nvSpPr>
          <p:cNvPr id="21516" name="Freeform 12">
            <a:extLst>
              <a:ext uri="{FF2B5EF4-FFF2-40B4-BE49-F238E27FC236}">
                <a16:creationId xmlns:a16="http://schemas.microsoft.com/office/drawing/2014/main" id="{96283CDC-34A0-C4EF-6CA6-77836AB146C0}"/>
              </a:ext>
            </a:extLst>
          </p:cNvPr>
          <p:cNvSpPr>
            <a:spLocks noChangeArrowheads="1"/>
          </p:cNvSpPr>
          <p:nvPr/>
        </p:nvSpPr>
        <p:spPr bwMode="auto">
          <a:xfrm>
            <a:off x="9644063" y="1279525"/>
            <a:ext cx="7180262" cy="274320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MOV_2995 No Ignition Test (1)">
            <a:hlinkClick r:id="" action="ppaction://media"/>
            <a:extLst>
              <a:ext uri="{FF2B5EF4-FFF2-40B4-BE49-F238E27FC236}">
                <a16:creationId xmlns:a16="http://schemas.microsoft.com/office/drawing/2014/main" id="{7BBECC85-A8A9-7DD6-66CF-82F0C0A3BB3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87404" y="1916262"/>
            <a:ext cx="3741822" cy="6710380"/>
          </a:xfrm>
          <a:prstGeom prst="rect">
            <a:avLst/>
          </a:prstGeom>
        </p:spPr>
      </p:pic>
      <p:sp>
        <p:nvSpPr>
          <p:cNvPr id="3" name="TextBox 2">
            <a:extLst>
              <a:ext uri="{FF2B5EF4-FFF2-40B4-BE49-F238E27FC236}">
                <a16:creationId xmlns:a16="http://schemas.microsoft.com/office/drawing/2014/main" id="{B1FB36F5-2CBC-6AAF-91C1-00A73D7E6CDA}"/>
              </a:ext>
            </a:extLst>
          </p:cNvPr>
          <p:cNvSpPr txBox="1"/>
          <p:nvPr/>
        </p:nvSpPr>
        <p:spPr>
          <a:xfrm>
            <a:off x="3576311" y="9375967"/>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sp>
        <p:nvSpPr>
          <p:cNvPr id="5" name="TextBox 4">
            <a:extLst>
              <a:ext uri="{FF2B5EF4-FFF2-40B4-BE49-F238E27FC236}">
                <a16:creationId xmlns:a16="http://schemas.microsoft.com/office/drawing/2014/main" id="{40C77E2C-F06D-C672-AC97-3E50A08DA5C0}"/>
              </a:ext>
            </a:extLst>
          </p:cNvPr>
          <p:cNvSpPr txBox="1"/>
          <p:nvPr/>
        </p:nvSpPr>
        <p:spPr>
          <a:xfrm>
            <a:off x="17270432" y="1689869"/>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6" name="Picture 5" descr="Logo, company name&#10;&#10;Description automatically generated">
            <a:extLst>
              <a:ext uri="{FF2B5EF4-FFF2-40B4-BE49-F238E27FC236}">
                <a16:creationId xmlns:a16="http://schemas.microsoft.com/office/drawing/2014/main" id="{91F1338E-45E3-366F-3D99-CE7A02AFCB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4917" y="267268"/>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Freeform 1">
            <a:extLst>
              <a:ext uri="{FF2B5EF4-FFF2-40B4-BE49-F238E27FC236}">
                <a16:creationId xmlns:a16="http://schemas.microsoft.com/office/drawing/2014/main" id="{32F71211-0319-4C61-10B7-CA5E0986A1DA}"/>
              </a:ext>
            </a:extLst>
          </p:cNvPr>
          <p:cNvSpPr>
            <a:spLocks noChangeArrowheads="1"/>
          </p:cNvSpPr>
          <p:nvPr/>
        </p:nvSpPr>
        <p:spPr bwMode="auto">
          <a:xfrm>
            <a:off x="0" y="0"/>
            <a:ext cx="18288000" cy="2530475"/>
          </a:xfrm>
          <a:custGeom>
            <a:avLst/>
            <a:gdLst>
              <a:gd name="G0" fmla="+- 3456 0 0"/>
              <a:gd name="G1" fmla="+- 40543 0 0"/>
              <a:gd name="T0" fmla="*/ 0 w 18288000"/>
              <a:gd name="T1" fmla="*/ 0 h 2530911"/>
              <a:gd name="T2" fmla="*/ 18288000 w 18288000"/>
              <a:gd name="T3" fmla="*/ 0 h 2530911"/>
              <a:gd name="T4" fmla="*/ 18288000 w 18288000"/>
              <a:gd name="T5" fmla="*/ 2530911 h 2530911"/>
              <a:gd name="T6" fmla="*/ 0 w 18288000"/>
              <a:gd name="T7" fmla="*/ 2530911 h 2530911"/>
              <a:gd name="T8" fmla="*/ 0 w 18288000"/>
              <a:gd name="T9" fmla="*/ 0 h 2530911"/>
            </a:gdLst>
            <a:ahLst/>
            <a:cxnLst>
              <a:cxn ang="0">
                <a:pos x="T0" y="T1"/>
              </a:cxn>
              <a:cxn ang="0">
                <a:pos x="T2" y="T3"/>
              </a:cxn>
              <a:cxn ang="0">
                <a:pos x="T4" y="T5"/>
              </a:cxn>
              <a:cxn ang="0">
                <a:pos x="T6" y="T7"/>
              </a:cxn>
              <a:cxn ang="0">
                <a:pos x="T8" y="T9"/>
              </a:cxn>
            </a:cxnLst>
            <a:rect l="0" t="0" r="r" b="b"/>
            <a:pathLst>
              <a:path w="18288000" h="2530911">
                <a:moveTo>
                  <a:pt x="0" y="0"/>
                </a:moveTo>
                <a:lnTo>
                  <a:pt x="18288000" y="0"/>
                </a:lnTo>
                <a:lnTo>
                  <a:pt x="18288000" y="2530911"/>
                </a:lnTo>
                <a:lnTo>
                  <a:pt x="0" y="253091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2530" name="Group 2">
            <a:extLst>
              <a:ext uri="{FF2B5EF4-FFF2-40B4-BE49-F238E27FC236}">
                <a16:creationId xmlns:a16="http://schemas.microsoft.com/office/drawing/2014/main" id="{DBC38864-04C5-4C93-2FBD-2A06364602FB}"/>
              </a:ext>
            </a:extLst>
          </p:cNvPr>
          <p:cNvGrpSpPr>
            <a:grpSpLocks/>
          </p:cNvGrpSpPr>
          <p:nvPr/>
        </p:nvGrpSpPr>
        <p:grpSpPr bwMode="auto">
          <a:xfrm>
            <a:off x="26988" y="0"/>
            <a:ext cx="18256250" cy="2525713"/>
            <a:chOff x="17" y="0"/>
            <a:chExt cx="11500" cy="1591"/>
          </a:xfrm>
        </p:grpSpPr>
        <p:sp>
          <p:nvSpPr>
            <p:cNvPr id="22531" name="Freeform 3">
              <a:extLst>
                <a:ext uri="{FF2B5EF4-FFF2-40B4-BE49-F238E27FC236}">
                  <a16:creationId xmlns:a16="http://schemas.microsoft.com/office/drawing/2014/main" id="{A692BBCF-9033-6DD2-3E83-1CBDF757431B}"/>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2532" name="Group 4">
            <a:extLst>
              <a:ext uri="{FF2B5EF4-FFF2-40B4-BE49-F238E27FC236}">
                <a16:creationId xmlns:a16="http://schemas.microsoft.com/office/drawing/2014/main" id="{C2798190-4903-30B5-5D5F-4EBCD055F2E2}"/>
              </a:ext>
            </a:extLst>
          </p:cNvPr>
          <p:cNvGrpSpPr>
            <a:grpSpLocks/>
          </p:cNvGrpSpPr>
          <p:nvPr/>
        </p:nvGrpSpPr>
        <p:grpSpPr bwMode="auto">
          <a:xfrm>
            <a:off x="7816850" y="1482725"/>
            <a:ext cx="15875" cy="65088"/>
            <a:chOff x="4924" y="934"/>
            <a:chExt cx="10" cy="41"/>
          </a:xfrm>
        </p:grpSpPr>
        <p:sp>
          <p:nvSpPr>
            <p:cNvPr id="22533" name="Freeform 5">
              <a:extLst>
                <a:ext uri="{FF2B5EF4-FFF2-40B4-BE49-F238E27FC236}">
                  <a16:creationId xmlns:a16="http://schemas.microsoft.com/office/drawing/2014/main" id="{6F2DE903-D10F-D17D-25AE-41EDA8AB8409}"/>
                </a:ext>
              </a:extLst>
            </p:cNvPr>
            <p:cNvSpPr>
              <a:spLocks noChangeArrowheads="1"/>
            </p:cNvSpPr>
            <p:nvPr/>
          </p:nvSpPr>
          <p:spPr bwMode="auto">
            <a:xfrm>
              <a:off x="4924" y="934"/>
              <a:ext cx="10" cy="41"/>
            </a:xfrm>
            <a:custGeom>
              <a:avLst/>
              <a:gdLst>
                <a:gd name="G0" fmla="+- 12192 0 0"/>
                <a:gd name="G1" fmla="+- 39878 0 0"/>
                <a:gd name="T0" fmla="*/ 0 w 12192"/>
                <a:gd name="T1" fmla="*/ 39878 h 39878"/>
                <a:gd name="T2" fmla="*/ 12192 w 12192"/>
                <a:gd name="T3" fmla="*/ 39878 h 39878"/>
                <a:gd name="T4" fmla="*/ 12192 w 12192"/>
                <a:gd name="T5" fmla="*/ 0 h 39878"/>
                <a:gd name="T6" fmla="*/ 0 w 12192"/>
                <a:gd name="T7" fmla="*/ 0 h 39878"/>
              </a:gdLst>
              <a:ahLst/>
              <a:cxnLst>
                <a:cxn ang="0">
                  <a:pos x="T0" y="T1"/>
                </a:cxn>
                <a:cxn ang="0">
                  <a:pos x="T2" y="T3"/>
                </a:cxn>
                <a:cxn ang="0">
                  <a:pos x="T4" y="T5"/>
                </a:cxn>
                <a:cxn ang="0">
                  <a:pos x="T6" y="T7"/>
                </a:cxn>
              </a:cxnLst>
              <a:rect l="0" t="0" r="r" b="b"/>
              <a:pathLst>
                <a:path w="12192" h="39878">
                  <a:moveTo>
                    <a:pt x="0" y="39878"/>
                  </a:moveTo>
                  <a:lnTo>
                    <a:pt x="12192" y="39878"/>
                  </a:lnTo>
                  <a:lnTo>
                    <a:pt x="12192" y="0"/>
                  </a:lnTo>
                  <a:lnTo>
                    <a:pt x="0" y="0"/>
                  </a:lnTo>
                  <a:close/>
                </a:path>
              </a:pathLst>
            </a:custGeom>
            <a:solidFill>
              <a:srgbClr val="00743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534" name="Freeform 6">
            <a:extLst>
              <a:ext uri="{FF2B5EF4-FFF2-40B4-BE49-F238E27FC236}">
                <a16:creationId xmlns:a16="http://schemas.microsoft.com/office/drawing/2014/main" id="{8F847062-80BF-79F2-0B45-05967BC6E2CE}"/>
              </a:ext>
            </a:extLst>
          </p:cNvPr>
          <p:cNvSpPr>
            <a:spLocks noChangeArrowheads="1"/>
          </p:cNvSpPr>
          <p:nvPr/>
        </p:nvSpPr>
        <p:spPr bwMode="auto">
          <a:xfrm>
            <a:off x="0" y="2530475"/>
            <a:ext cx="18288000" cy="7756525"/>
          </a:xfrm>
          <a:custGeom>
            <a:avLst/>
            <a:gdLst>
              <a:gd name="G0" fmla="+- 3456 0 0"/>
              <a:gd name="G1" fmla="+- 22841 0 0"/>
              <a:gd name="T0" fmla="*/ 0 w 18288000"/>
              <a:gd name="T1" fmla="*/ 0 h 7756089"/>
              <a:gd name="T2" fmla="*/ 18288000 w 18288000"/>
              <a:gd name="T3" fmla="*/ 0 h 7756089"/>
              <a:gd name="T4" fmla="*/ 18288000 w 18288000"/>
              <a:gd name="T5" fmla="*/ 7756089 h 7756089"/>
              <a:gd name="T6" fmla="*/ 0 w 18288000"/>
              <a:gd name="T7" fmla="*/ 7756089 h 7756089"/>
              <a:gd name="T8" fmla="*/ 0 w 18288000"/>
              <a:gd name="T9" fmla="*/ 0 h 7756089"/>
            </a:gdLst>
            <a:ahLst/>
            <a:cxnLst>
              <a:cxn ang="0">
                <a:pos x="T0" y="T1"/>
              </a:cxn>
              <a:cxn ang="0">
                <a:pos x="T2" y="T3"/>
              </a:cxn>
              <a:cxn ang="0">
                <a:pos x="T4" y="T5"/>
              </a:cxn>
              <a:cxn ang="0">
                <a:pos x="T6" y="T7"/>
              </a:cxn>
              <a:cxn ang="0">
                <a:pos x="T8" y="T9"/>
              </a:cxn>
            </a:cxnLst>
            <a:rect l="0" t="0" r="r" b="b"/>
            <a:pathLst>
              <a:path w="18288000" h="7756089">
                <a:moveTo>
                  <a:pt x="0" y="0"/>
                </a:moveTo>
                <a:lnTo>
                  <a:pt x="18288000" y="0"/>
                </a:lnTo>
                <a:lnTo>
                  <a:pt x="18288000" y="7756089"/>
                </a:lnTo>
                <a:lnTo>
                  <a:pt x="0" y="775608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2535" name="Group 7">
            <a:extLst>
              <a:ext uri="{FF2B5EF4-FFF2-40B4-BE49-F238E27FC236}">
                <a16:creationId xmlns:a16="http://schemas.microsoft.com/office/drawing/2014/main" id="{46E6A75A-4621-B293-3363-0342B802F29D}"/>
              </a:ext>
            </a:extLst>
          </p:cNvPr>
          <p:cNvGrpSpPr>
            <a:grpSpLocks/>
          </p:cNvGrpSpPr>
          <p:nvPr/>
        </p:nvGrpSpPr>
        <p:grpSpPr bwMode="auto">
          <a:xfrm>
            <a:off x="-179537" y="2286000"/>
            <a:ext cx="18919975" cy="8023881"/>
            <a:chOff x="-18" y="1440"/>
            <a:chExt cx="11823" cy="5068"/>
          </a:xfrm>
        </p:grpSpPr>
        <p:sp>
          <p:nvSpPr>
            <p:cNvPr id="22536" name="Freeform 8">
              <a:extLst>
                <a:ext uri="{FF2B5EF4-FFF2-40B4-BE49-F238E27FC236}">
                  <a16:creationId xmlns:a16="http://schemas.microsoft.com/office/drawing/2014/main" id="{FCF083C7-F40A-DA6A-3721-4BAC769A1B40}"/>
                </a:ext>
              </a:extLst>
            </p:cNvPr>
            <p:cNvSpPr>
              <a:spLocks noChangeArrowheads="1"/>
            </p:cNvSpPr>
            <p:nvPr/>
          </p:nvSpPr>
          <p:spPr bwMode="auto">
            <a:xfrm>
              <a:off x="-3" y="1600"/>
              <a:ext cx="11808" cy="4908"/>
            </a:xfrm>
            <a:custGeom>
              <a:avLst/>
              <a:gdLst>
                <a:gd name="G0" fmla="+- 12207 0 0"/>
                <a:gd name="G1" fmla="+- 23154 0 0"/>
                <a:gd name="T0" fmla="*/ 0 w 4992943"/>
                <a:gd name="T1" fmla="*/ 0 h 2120306"/>
                <a:gd name="T2" fmla="*/ 4992943 w 4992943"/>
                <a:gd name="T3" fmla="*/ 0 h 2120306"/>
                <a:gd name="T4" fmla="*/ 4992943 w 4992943"/>
                <a:gd name="T5" fmla="*/ 2120306 h 2120306"/>
                <a:gd name="T6" fmla="*/ 0 w 4992943"/>
                <a:gd name="T7" fmla="*/ 2120306 h 2120306"/>
              </a:gdLst>
              <a:ahLst/>
              <a:cxnLst>
                <a:cxn ang="0">
                  <a:pos x="T0" y="T1"/>
                </a:cxn>
                <a:cxn ang="0">
                  <a:pos x="T2" y="T3"/>
                </a:cxn>
                <a:cxn ang="0">
                  <a:pos x="T4" y="T5"/>
                </a:cxn>
                <a:cxn ang="0">
                  <a:pos x="T6" y="T7"/>
                </a:cxn>
              </a:cxnLst>
              <a:rect l="0" t="0" r="r" b="b"/>
              <a:pathLst>
                <a:path w="4992943" h="2120306">
                  <a:moveTo>
                    <a:pt x="0" y="0"/>
                  </a:moveTo>
                  <a:lnTo>
                    <a:pt x="4992943" y="0"/>
                  </a:lnTo>
                  <a:lnTo>
                    <a:pt x="4992943" y="2120306"/>
                  </a:lnTo>
                  <a:lnTo>
                    <a:pt x="0" y="2120306"/>
                  </a:lnTo>
                  <a:close/>
                </a:path>
              </a:pathLst>
            </a:custGeom>
            <a:solidFill>
              <a:srgbClr val="203965">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37" name="Rectangle 9">
              <a:extLst>
                <a:ext uri="{FF2B5EF4-FFF2-40B4-BE49-F238E27FC236}">
                  <a16:creationId xmlns:a16="http://schemas.microsoft.com/office/drawing/2014/main" id="{DDABB84A-B461-C891-5F82-A269EF643376}"/>
                </a:ext>
              </a:extLst>
            </p:cNvPr>
            <p:cNvSpPr>
              <a:spLocks noChangeArrowheads="1"/>
            </p:cNvSpPr>
            <p:nvPr/>
          </p:nvSpPr>
          <p:spPr bwMode="auto">
            <a:xfrm>
              <a:off x="-18" y="1440"/>
              <a:ext cx="1922" cy="2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538" name="Rectangle 10">
            <a:extLst>
              <a:ext uri="{FF2B5EF4-FFF2-40B4-BE49-F238E27FC236}">
                <a16:creationId xmlns:a16="http://schemas.microsoft.com/office/drawing/2014/main" id="{4AC00650-971F-ECBC-E47E-185A1E938B4B}"/>
              </a:ext>
            </a:extLst>
          </p:cNvPr>
          <p:cNvSpPr>
            <a:spLocks noChangeArrowheads="1"/>
          </p:cNvSpPr>
          <p:nvPr/>
        </p:nvSpPr>
        <p:spPr bwMode="auto">
          <a:xfrm>
            <a:off x="9629775" y="942975"/>
            <a:ext cx="6491288" cy="745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6163"/>
              </a:lnSpc>
              <a:buClrTx/>
              <a:buFontTx/>
              <a:buNone/>
            </a:pPr>
            <a:r>
              <a:rPr lang="en-US" altLang="en-US" sz="4400" b="1" dirty="0">
                <a:solidFill>
                  <a:srgbClr val="FFFFFF"/>
                </a:solidFill>
                <a:latin typeface="Nunito Sans Heavy"/>
                <a:ea typeface="Arial Unicode MS"/>
                <a:cs typeface="Arial Unicode MS"/>
              </a:rPr>
              <a:t>IS USED BY</a:t>
            </a:r>
          </a:p>
        </p:txBody>
      </p:sp>
      <p:sp>
        <p:nvSpPr>
          <p:cNvPr id="22539" name="Rectangle 11">
            <a:extLst>
              <a:ext uri="{FF2B5EF4-FFF2-40B4-BE49-F238E27FC236}">
                <a16:creationId xmlns:a16="http://schemas.microsoft.com/office/drawing/2014/main" id="{4C66CC20-343F-0263-9495-28422380B93F}"/>
              </a:ext>
            </a:extLst>
          </p:cNvPr>
          <p:cNvSpPr>
            <a:spLocks noChangeArrowheads="1"/>
          </p:cNvSpPr>
          <p:nvPr/>
        </p:nvSpPr>
        <p:spPr bwMode="auto">
          <a:xfrm>
            <a:off x="2579688" y="3175000"/>
            <a:ext cx="3432175" cy="616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688"/>
              </a:lnSpc>
              <a:buClrTx/>
              <a:buFontTx/>
              <a:buNone/>
            </a:pPr>
            <a:r>
              <a:rPr lang="en-US" altLang="en-US" sz="2300">
                <a:solidFill>
                  <a:srgbClr val="FFFFFF"/>
                </a:solidFill>
                <a:latin typeface="Open Sans" panose="020B0606030504020204" pitchFamily="34" charset="0"/>
              </a:rPr>
              <a:t>Airports </a:t>
            </a:r>
          </a:p>
          <a:p>
            <a:pPr hangingPunct="1">
              <a:lnSpc>
                <a:spcPts val="2688"/>
              </a:lnSpc>
              <a:buClrTx/>
              <a:buFontTx/>
              <a:buNone/>
            </a:pPr>
            <a:r>
              <a:rPr lang="en-US" altLang="en-US" sz="2300">
                <a:solidFill>
                  <a:srgbClr val="FFFFFF"/>
                </a:solidFill>
                <a:latin typeface="Open Sans" panose="020B0606030504020204" pitchFamily="34" charset="0"/>
              </a:rPr>
              <a:t>Armed Services </a:t>
            </a:r>
          </a:p>
          <a:p>
            <a:pPr hangingPunct="1">
              <a:lnSpc>
                <a:spcPts val="2688"/>
              </a:lnSpc>
              <a:buClrTx/>
              <a:buFontTx/>
              <a:buNone/>
            </a:pPr>
            <a:r>
              <a:rPr lang="en-US" altLang="en-US" sz="2300">
                <a:solidFill>
                  <a:srgbClr val="FFFFFF"/>
                </a:solidFill>
                <a:latin typeface="Open Sans" panose="020B0606030504020204" pitchFamily="34" charset="0"/>
              </a:rPr>
              <a:t>Auto Wreckers </a:t>
            </a:r>
          </a:p>
          <a:p>
            <a:pPr hangingPunct="1">
              <a:lnSpc>
                <a:spcPts val="2688"/>
              </a:lnSpc>
              <a:buClrTx/>
              <a:buFontTx/>
              <a:buNone/>
            </a:pPr>
            <a:r>
              <a:rPr lang="en-US" altLang="en-US" sz="2300">
                <a:solidFill>
                  <a:srgbClr val="FFFFFF"/>
                </a:solidFill>
                <a:latin typeface="Open Sans" panose="020B0606030504020204" pitchFamily="34" charset="0"/>
              </a:rPr>
              <a:t>Beach Cleanup Crews Boaters </a:t>
            </a:r>
          </a:p>
          <a:p>
            <a:pPr hangingPunct="1">
              <a:lnSpc>
                <a:spcPts val="2688"/>
              </a:lnSpc>
              <a:buClrTx/>
              <a:buFontTx/>
              <a:buNone/>
            </a:pPr>
            <a:r>
              <a:rPr lang="en-US" altLang="en-US" sz="2300">
                <a:solidFill>
                  <a:srgbClr val="FFFFFF"/>
                </a:solidFill>
                <a:latin typeface="Open Sans" panose="020B0606030504020204" pitchFamily="34" charset="0"/>
              </a:rPr>
              <a:t>Camp Grounds </a:t>
            </a:r>
          </a:p>
          <a:p>
            <a:pPr hangingPunct="1">
              <a:lnSpc>
                <a:spcPts val="2688"/>
              </a:lnSpc>
              <a:buClrTx/>
              <a:buFontTx/>
              <a:buNone/>
            </a:pPr>
            <a:r>
              <a:rPr lang="en-US" altLang="en-US" sz="2300">
                <a:solidFill>
                  <a:srgbClr val="FFFFFF"/>
                </a:solidFill>
                <a:latin typeface="Open Sans" panose="020B0606030504020204" pitchFamily="34" charset="0"/>
              </a:rPr>
              <a:t>Car Manufacturers </a:t>
            </a:r>
          </a:p>
          <a:p>
            <a:pPr hangingPunct="1">
              <a:lnSpc>
                <a:spcPts val="2688"/>
              </a:lnSpc>
              <a:buClrTx/>
              <a:buFontTx/>
              <a:buNone/>
            </a:pPr>
            <a:r>
              <a:rPr lang="en-US" altLang="en-US" sz="2300">
                <a:solidFill>
                  <a:srgbClr val="FFFFFF"/>
                </a:solidFill>
                <a:latin typeface="Open Sans" panose="020B0606030504020204" pitchFamily="34" charset="0"/>
              </a:rPr>
              <a:t>Chemical Companies</a:t>
            </a:r>
          </a:p>
          <a:p>
            <a:pPr hangingPunct="1">
              <a:lnSpc>
                <a:spcPts val="2688"/>
              </a:lnSpc>
              <a:buClrTx/>
              <a:buFontTx/>
              <a:buNone/>
            </a:pPr>
            <a:r>
              <a:rPr lang="en-US" altLang="en-US" sz="2300">
                <a:solidFill>
                  <a:srgbClr val="FFFFFF"/>
                </a:solidFill>
                <a:latin typeface="Open Sans" panose="020B0606030504020204" pitchFamily="34" charset="0"/>
              </a:rPr>
              <a:t>Car Shows </a:t>
            </a:r>
          </a:p>
          <a:p>
            <a:pPr hangingPunct="1">
              <a:lnSpc>
                <a:spcPts val="2688"/>
              </a:lnSpc>
              <a:buClrTx/>
              <a:buFontTx/>
              <a:buNone/>
            </a:pPr>
            <a:r>
              <a:rPr lang="en-US" altLang="en-US" sz="2300">
                <a:solidFill>
                  <a:srgbClr val="FFFFFF"/>
                </a:solidFill>
                <a:latin typeface="Open Sans" panose="020B0606030504020204" pitchFamily="34" charset="0"/>
              </a:rPr>
              <a:t>Construction Sites </a:t>
            </a:r>
          </a:p>
          <a:p>
            <a:pPr hangingPunct="1">
              <a:lnSpc>
                <a:spcPts val="2688"/>
              </a:lnSpc>
              <a:buClrTx/>
              <a:buFontTx/>
              <a:buNone/>
            </a:pPr>
            <a:r>
              <a:rPr lang="en-US" altLang="en-US" sz="2300">
                <a:solidFill>
                  <a:srgbClr val="FFFFFF"/>
                </a:solidFill>
                <a:latin typeface="Open Sans" panose="020B0606030504020204" pitchFamily="34" charset="0"/>
              </a:rPr>
              <a:t>Cruise Ships </a:t>
            </a:r>
          </a:p>
          <a:p>
            <a:pPr hangingPunct="1">
              <a:lnSpc>
                <a:spcPts val="2688"/>
              </a:lnSpc>
              <a:buClrTx/>
              <a:buFontTx/>
              <a:buNone/>
            </a:pPr>
            <a:r>
              <a:rPr lang="en-US" altLang="en-US" sz="2300">
                <a:solidFill>
                  <a:srgbClr val="FFFFFF"/>
                </a:solidFill>
                <a:latin typeface="Open Sans" panose="020B0606030504020204" pitchFamily="34" charset="0"/>
              </a:rPr>
              <a:t>Dealerships </a:t>
            </a:r>
          </a:p>
          <a:p>
            <a:pPr hangingPunct="1">
              <a:lnSpc>
                <a:spcPts val="2688"/>
              </a:lnSpc>
              <a:buClrTx/>
              <a:buFontTx/>
              <a:buNone/>
            </a:pPr>
            <a:r>
              <a:rPr lang="en-US" altLang="en-US" sz="2300">
                <a:solidFill>
                  <a:srgbClr val="FFFFFF"/>
                </a:solidFill>
                <a:latin typeface="Open Sans" panose="020B0606030504020204" pitchFamily="34" charset="0"/>
              </a:rPr>
              <a:t>Elevator Companies </a:t>
            </a:r>
          </a:p>
          <a:p>
            <a:pPr hangingPunct="1">
              <a:lnSpc>
                <a:spcPts val="2688"/>
              </a:lnSpc>
              <a:buClrTx/>
              <a:buFontTx/>
              <a:buNone/>
            </a:pPr>
            <a:r>
              <a:rPr lang="en-US" altLang="en-US" sz="2300">
                <a:solidFill>
                  <a:srgbClr val="FFFFFF"/>
                </a:solidFill>
                <a:latin typeface="Open Sans" panose="020B0606030504020204" pitchFamily="34" charset="0"/>
              </a:rPr>
              <a:t>Factories </a:t>
            </a:r>
          </a:p>
          <a:p>
            <a:pPr hangingPunct="1">
              <a:lnSpc>
                <a:spcPts val="2688"/>
              </a:lnSpc>
              <a:buClrTx/>
              <a:buFontTx/>
              <a:buNone/>
            </a:pPr>
            <a:r>
              <a:rPr lang="en-US" altLang="en-US" sz="2300">
                <a:solidFill>
                  <a:srgbClr val="FFFFFF"/>
                </a:solidFill>
                <a:latin typeface="Open Sans" panose="020B0606030504020204" pitchFamily="34" charset="0"/>
              </a:rPr>
              <a:t>Farms (Agricultural,</a:t>
            </a:r>
          </a:p>
          <a:p>
            <a:pPr hangingPunct="1">
              <a:lnSpc>
                <a:spcPts val="2688"/>
              </a:lnSpc>
              <a:buClrTx/>
              <a:buFontTx/>
              <a:buNone/>
            </a:pPr>
            <a:r>
              <a:rPr lang="en-US" altLang="en-US" sz="2300">
                <a:solidFill>
                  <a:srgbClr val="FFFFFF"/>
                </a:solidFill>
                <a:latin typeface="Open Sans" panose="020B0606030504020204" pitchFamily="34" charset="0"/>
              </a:rPr>
              <a:t>Animal and Fish)</a:t>
            </a:r>
          </a:p>
          <a:p>
            <a:pPr hangingPunct="1">
              <a:lnSpc>
                <a:spcPts val="2688"/>
              </a:lnSpc>
              <a:buClrTx/>
              <a:buFontTx/>
              <a:buNone/>
            </a:pPr>
            <a:r>
              <a:rPr lang="en-US" altLang="en-US" sz="2300">
                <a:solidFill>
                  <a:srgbClr val="FFFFFF"/>
                </a:solidFill>
                <a:latin typeface="Open Sans" panose="020B0606030504020204" pitchFamily="34" charset="0"/>
              </a:rPr>
              <a:t>Fire Departments </a:t>
            </a:r>
          </a:p>
          <a:p>
            <a:pPr hangingPunct="1">
              <a:lnSpc>
                <a:spcPts val="2688"/>
              </a:lnSpc>
              <a:buClrTx/>
              <a:buFontTx/>
              <a:buNone/>
            </a:pPr>
            <a:r>
              <a:rPr lang="en-US" altLang="en-US" sz="2300">
                <a:solidFill>
                  <a:srgbClr val="FFFFFF"/>
                </a:solidFill>
                <a:latin typeface="Open Sans" panose="020B0606030504020204" pitchFamily="34" charset="0"/>
              </a:rPr>
              <a:t>Food Industry</a:t>
            </a:r>
          </a:p>
        </p:txBody>
      </p:sp>
      <p:sp>
        <p:nvSpPr>
          <p:cNvPr id="22540" name="Rectangle 12">
            <a:extLst>
              <a:ext uri="{FF2B5EF4-FFF2-40B4-BE49-F238E27FC236}">
                <a16:creationId xmlns:a16="http://schemas.microsoft.com/office/drawing/2014/main" id="{8935DC0F-C97B-1831-5BB7-C8DEC1446EB2}"/>
              </a:ext>
            </a:extLst>
          </p:cNvPr>
          <p:cNvSpPr>
            <a:spLocks noChangeArrowheads="1"/>
          </p:cNvSpPr>
          <p:nvPr/>
        </p:nvSpPr>
        <p:spPr bwMode="auto">
          <a:xfrm>
            <a:off x="7262813" y="3146425"/>
            <a:ext cx="3313112" cy="634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925"/>
              </a:lnSpc>
              <a:buClrTx/>
              <a:buFontTx/>
              <a:buNone/>
            </a:pPr>
            <a:r>
              <a:rPr lang="en-US" altLang="en-US" sz="2300">
                <a:solidFill>
                  <a:srgbClr val="FFFFFF"/>
                </a:solidFill>
                <a:latin typeface="Open Sans" panose="020B0606030504020204" pitchFamily="34" charset="0"/>
              </a:rPr>
              <a:t>Gas Stations</a:t>
            </a:r>
          </a:p>
          <a:p>
            <a:pPr hangingPunct="1">
              <a:lnSpc>
                <a:spcPts val="2925"/>
              </a:lnSpc>
              <a:buClrTx/>
              <a:buFontTx/>
              <a:buNone/>
            </a:pPr>
            <a:r>
              <a:rPr lang="en-US" altLang="en-US" sz="2300">
                <a:solidFill>
                  <a:srgbClr val="FFFFFF"/>
                </a:solidFill>
                <a:latin typeface="Open Sans" panose="020B0606030504020204" pitchFamily="34" charset="0"/>
              </a:rPr>
              <a:t>Golf Courses </a:t>
            </a:r>
          </a:p>
          <a:p>
            <a:pPr hangingPunct="1">
              <a:lnSpc>
                <a:spcPts val="2925"/>
              </a:lnSpc>
              <a:buClrTx/>
              <a:buFontTx/>
              <a:buNone/>
            </a:pPr>
            <a:r>
              <a:rPr lang="en-US" altLang="en-US" sz="2300">
                <a:solidFill>
                  <a:srgbClr val="FFFFFF"/>
                </a:solidFill>
                <a:latin typeface="Open Sans" panose="020B0606030504020204" pitchFamily="34" charset="0"/>
              </a:rPr>
              <a:t>Government </a:t>
            </a:r>
          </a:p>
          <a:p>
            <a:pPr hangingPunct="1">
              <a:lnSpc>
                <a:spcPts val="2925"/>
              </a:lnSpc>
              <a:buClrTx/>
              <a:buFontTx/>
              <a:buNone/>
            </a:pPr>
            <a:r>
              <a:rPr lang="en-US" altLang="en-US" sz="2300">
                <a:solidFill>
                  <a:srgbClr val="FFFFFF"/>
                </a:solidFill>
                <a:latin typeface="Open Sans" panose="020B0606030504020204" pitchFamily="34" charset="0"/>
              </a:rPr>
              <a:t>Haz Mat Teams Hospitals </a:t>
            </a:r>
          </a:p>
          <a:p>
            <a:pPr hangingPunct="1">
              <a:lnSpc>
                <a:spcPts val="2925"/>
              </a:lnSpc>
              <a:buClrTx/>
              <a:buFontTx/>
              <a:buNone/>
            </a:pPr>
            <a:r>
              <a:rPr lang="en-US" altLang="en-US" sz="2300">
                <a:solidFill>
                  <a:srgbClr val="FFFFFF"/>
                </a:solidFill>
                <a:latin typeface="Open Sans" panose="020B0606030504020204" pitchFamily="34" charset="0"/>
              </a:rPr>
              <a:t>Hotels </a:t>
            </a:r>
          </a:p>
          <a:p>
            <a:pPr hangingPunct="1">
              <a:lnSpc>
                <a:spcPts val="2925"/>
              </a:lnSpc>
              <a:buClrTx/>
              <a:buFontTx/>
              <a:buNone/>
            </a:pPr>
            <a:r>
              <a:rPr lang="en-US" altLang="en-US" sz="2300">
                <a:solidFill>
                  <a:srgbClr val="FFFFFF"/>
                </a:solidFill>
                <a:latin typeface="Open Sans" panose="020B0606030504020204" pitchFamily="34" charset="0"/>
              </a:rPr>
              <a:t>Hydro </a:t>
            </a:r>
          </a:p>
          <a:p>
            <a:pPr hangingPunct="1">
              <a:lnSpc>
                <a:spcPts val="2925"/>
              </a:lnSpc>
              <a:buClrTx/>
              <a:buFontTx/>
              <a:buNone/>
            </a:pPr>
            <a:r>
              <a:rPr lang="en-US" altLang="en-US" sz="2300">
                <a:solidFill>
                  <a:srgbClr val="FFFFFF"/>
                </a:solidFill>
                <a:latin typeface="Open Sans" panose="020B0606030504020204" pitchFamily="34" charset="0"/>
              </a:rPr>
              <a:t>Machine Shops Marinas </a:t>
            </a:r>
          </a:p>
          <a:p>
            <a:pPr hangingPunct="1">
              <a:lnSpc>
                <a:spcPts val="2925"/>
              </a:lnSpc>
              <a:buClrTx/>
              <a:buFontTx/>
              <a:buNone/>
            </a:pPr>
            <a:r>
              <a:rPr lang="en-US" altLang="en-US" sz="2300">
                <a:solidFill>
                  <a:srgbClr val="FFFFFF"/>
                </a:solidFill>
                <a:latin typeface="Open Sans" panose="020B0606030504020204" pitchFamily="34" charset="0"/>
              </a:rPr>
              <a:t>Military </a:t>
            </a:r>
          </a:p>
          <a:p>
            <a:pPr hangingPunct="1">
              <a:lnSpc>
                <a:spcPts val="2925"/>
              </a:lnSpc>
              <a:buClrTx/>
              <a:buFontTx/>
              <a:buNone/>
            </a:pPr>
            <a:r>
              <a:rPr lang="en-US" altLang="en-US" sz="2300">
                <a:solidFill>
                  <a:srgbClr val="FFFFFF"/>
                </a:solidFill>
                <a:latin typeface="Open Sans" panose="020B0606030504020204" pitchFamily="34" charset="0"/>
              </a:rPr>
              <a:t>Mines</a:t>
            </a:r>
          </a:p>
          <a:p>
            <a:pPr hangingPunct="1">
              <a:lnSpc>
                <a:spcPts val="2925"/>
              </a:lnSpc>
              <a:buClrTx/>
              <a:buFontTx/>
              <a:buNone/>
            </a:pPr>
            <a:r>
              <a:rPr lang="en-US" altLang="en-US" sz="2300">
                <a:solidFill>
                  <a:srgbClr val="FFFFFF"/>
                </a:solidFill>
                <a:latin typeface="Open Sans" panose="020B0606030504020204" pitchFamily="34" charset="0"/>
              </a:rPr>
              <a:t>Morgues</a:t>
            </a:r>
          </a:p>
          <a:p>
            <a:pPr hangingPunct="1">
              <a:lnSpc>
                <a:spcPts val="2925"/>
              </a:lnSpc>
              <a:buClrTx/>
              <a:buFontTx/>
              <a:buNone/>
            </a:pPr>
            <a:r>
              <a:rPr lang="en-US" altLang="en-US" sz="2300">
                <a:solidFill>
                  <a:srgbClr val="FFFFFF"/>
                </a:solidFill>
                <a:latin typeface="Open Sans" panose="020B0606030504020204" pitchFamily="34" charset="0"/>
              </a:rPr>
              <a:t>Navy </a:t>
            </a:r>
          </a:p>
          <a:p>
            <a:pPr hangingPunct="1">
              <a:lnSpc>
                <a:spcPts val="2925"/>
              </a:lnSpc>
              <a:buClrTx/>
              <a:buFontTx/>
              <a:buNone/>
            </a:pPr>
            <a:r>
              <a:rPr lang="en-US" altLang="en-US" sz="2300">
                <a:solidFill>
                  <a:srgbClr val="FFFFFF"/>
                </a:solidFill>
                <a:latin typeface="Open Sans" panose="020B0606030504020204" pitchFamily="34" charset="0"/>
              </a:rPr>
              <a:t>Oil Refineries </a:t>
            </a:r>
          </a:p>
          <a:p>
            <a:pPr hangingPunct="1">
              <a:lnSpc>
                <a:spcPts val="2925"/>
              </a:lnSpc>
              <a:buClrTx/>
              <a:buFontTx/>
              <a:buNone/>
            </a:pPr>
            <a:r>
              <a:rPr lang="en-US" altLang="en-US" sz="2300">
                <a:solidFill>
                  <a:srgbClr val="FFFFFF"/>
                </a:solidFill>
                <a:latin typeface="Open Sans" panose="020B0606030504020204" pitchFamily="34" charset="0"/>
              </a:rPr>
              <a:t>Paint Manufacturers </a:t>
            </a:r>
          </a:p>
          <a:p>
            <a:pPr hangingPunct="1">
              <a:lnSpc>
                <a:spcPts val="2925"/>
              </a:lnSpc>
              <a:buClrTx/>
              <a:buFontTx/>
              <a:buNone/>
            </a:pPr>
            <a:r>
              <a:rPr lang="en-US" altLang="en-US" sz="2300">
                <a:solidFill>
                  <a:srgbClr val="FFFFFF"/>
                </a:solidFill>
                <a:latin typeface="Open Sans" panose="020B0606030504020204" pitchFamily="34" charset="0"/>
              </a:rPr>
              <a:t>Parking Lots </a:t>
            </a:r>
          </a:p>
          <a:p>
            <a:pPr hangingPunct="1">
              <a:lnSpc>
                <a:spcPts val="2925"/>
              </a:lnSpc>
              <a:buClrTx/>
              <a:buFontTx/>
              <a:buNone/>
            </a:pPr>
            <a:r>
              <a:rPr lang="en-US" altLang="en-US" sz="2300">
                <a:solidFill>
                  <a:srgbClr val="FFFFFF"/>
                </a:solidFill>
                <a:latin typeface="Open Sans" panose="020B0606030504020204" pitchFamily="34" charset="0"/>
              </a:rPr>
              <a:t>Petroleum Industry </a:t>
            </a:r>
          </a:p>
          <a:p>
            <a:pPr hangingPunct="1">
              <a:lnSpc>
                <a:spcPts val="2925"/>
              </a:lnSpc>
              <a:buClrTx/>
              <a:buFontTx/>
              <a:buNone/>
            </a:pPr>
            <a:r>
              <a:rPr lang="en-US" altLang="en-US" sz="2300">
                <a:solidFill>
                  <a:srgbClr val="FFFFFF"/>
                </a:solidFill>
                <a:latin typeface="Open Sans" panose="020B0606030504020204" pitchFamily="34" charset="0"/>
              </a:rPr>
              <a:t>Ports and Harbors </a:t>
            </a:r>
          </a:p>
        </p:txBody>
      </p:sp>
      <p:sp>
        <p:nvSpPr>
          <p:cNvPr id="22541" name="Rectangle 13">
            <a:extLst>
              <a:ext uri="{FF2B5EF4-FFF2-40B4-BE49-F238E27FC236}">
                <a16:creationId xmlns:a16="http://schemas.microsoft.com/office/drawing/2014/main" id="{6DF2BD81-A885-1144-D17E-517D13DB7C8E}"/>
              </a:ext>
            </a:extLst>
          </p:cNvPr>
          <p:cNvSpPr>
            <a:spLocks noChangeArrowheads="1"/>
          </p:cNvSpPr>
          <p:nvPr/>
        </p:nvSpPr>
        <p:spPr bwMode="auto">
          <a:xfrm>
            <a:off x="11926888" y="3165475"/>
            <a:ext cx="3662362" cy="477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675"/>
              </a:lnSpc>
              <a:buClrTx/>
              <a:buFontTx/>
              <a:buNone/>
            </a:pPr>
            <a:r>
              <a:rPr lang="en-US" altLang="en-US" sz="2300">
                <a:solidFill>
                  <a:srgbClr val="FFFFFF"/>
                </a:solidFill>
                <a:latin typeface="Open Sans" panose="020B0606030504020204" pitchFamily="34" charset="0"/>
              </a:rPr>
              <a:t>Power Plants</a:t>
            </a:r>
          </a:p>
          <a:p>
            <a:pPr hangingPunct="1">
              <a:lnSpc>
                <a:spcPts val="2675"/>
              </a:lnSpc>
              <a:buClrTx/>
              <a:buFontTx/>
              <a:buNone/>
            </a:pPr>
            <a:r>
              <a:rPr lang="en-US" altLang="en-US" sz="2300">
                <a:solidFill>
                  <a:srgbClr val="FFFFFF"/>
                </a:solidFill>
                <a:latin typeface="Open Sans" panose="020B0606030504020204" pitchFamily="34" charset="0"/>
              </a:rPr>
              <a:t>Race Tracks </a:t>
            </a:r>
          </a:p>
          <a:p>
            <a:pPr hangingPunct="1">
              <a:lnSpc>
                <a:spcPts val="2675"/>
              </a:lnSpc>
              <a:buClrTx/>
              <a:buFontTx/>
              <a:buNone/>
            </a:pPr>
            <a:r>
              <a:rPr lang="en-US" altLang="en-US" sz="2300">
                <a:solidFill>
                  <a:srgbClr val="FFFFFF"/>
                </a:solidFill>
                <a:latin typeface="Open Sans" panose="020B0606030504020204" pitchFamily="34" charset="0"/>
              </a:rPr>
              <a:t>Railroads </a:t>
            </a:r>
          </a:p>
          <a:p>
            <a:pPr hangingPunct="1">
              <a:lnSpc>
                <a:spcPts val="2675"/>
              </a:lnSpc>
              <a:buClrTx/>
              <a:buFontTx/>
              <a:buNone/>
            </a:pPr>
            <a:r>
              <a:rPr lang="en-US" altLang="en-US" sz="2300">
                <a:solidFill>
                  <a:srgbClr val="FFFFFF"/>
                </a:solidFill>
                <a:latin typeface="Open Sans" panose="020B0606030504020204" pitchFamily="34" charset="0"/>
              </a:rPr>
              <a:t>Recreational Vehicles Retail Outlets </a:t>
            </a:r>
          </a:p>
          <a:p>
            <a:pPr hangingPunct="1">
              <a:lnSpc>
                <a:spcPts val="2675"/>
              </a:lnSpc>
              <a:buClrTx/>
              <a:buFontTx/>
              <a:buNone/>
            </a:pPr>
            <a:r>
              <a:rPr lang="en-US" altLang="en-US" sz="2300">
                <a:solidFill>
                  <a:srgbClr val="FFFFFF"/>
                </a:solidFill>
                <a:latin typeface="Open Sans" panose="020B0606030504020204" pitchFamily="34" charset="0"/>
              </a:rPr>
              <a:t>Service Garages Shipyards </a:t>
            </a:r>
          </a:p>
          <a:p>
            <a:pPr hangingPunct="1">
              <a:lnSpc>
                <a:spcPts val="2675"/>
              </a:lnSpc>
              <a:buClrTx/>
              <a:buFontTx/>
              <a:buNone/>
            </a:pPr>
            <a:r>
              <a:rPr lang="en-US" altLang="en-US" sz="2300">
                <a:solidFill>
                  <a:srgbClr val="FFFFFF"/>
                </a:solidFill>
                <a:latin typeface="Open Sans" panose="020B0606030504020204" pitchFamily="34" charset="0"/>
              </a:rPr>
              <a:t>Spill Contractors </a:t>
            </a:r>
          </a:p>
          <a:p>
            <a:pPr hangingPunct="1">
              <a:lnSpc>
                <a:spcPts val="2675"/>
              </a:lnSpc>
              <a:buClrTx/>
              <a:buFontTx/>
              <a:buNone/>
            </a:pPr>
            <a:r>
              <a:rPr lang="en-US" altLang="en-US" sz="2300">
                <a:solidFill>
                  <a:srgbClr val="FFFFFF"/>
                </a:solidFill>
                <a:latin typeface="Open Sans" panose="020B0606030504020204" pitchFamily="34" charset="0"/>
              </a:rPr>
              <a:t>Steel Companies </a:t>
            </a:r>
          </a:p>
          <a:p>
            <a:pPr hangingPunct="1">
              <a:lnSpc>
                <a:spcPts val="2675"/>
              </a:lnSpc>
              <a:buClrTx/>
              <a:buFontTx/>
              <a:buNone/>
            </a:pPr>
            <a:r>
              <a:rPr lang="en-US" altLang="en-US" sz="2300">
                <a:solidFill>
                  <a:srgbClr val="FFFFFF"/>
                </a:solidFill>
                <a:latin typeface="Open Sans" panose="020B0606030504020204" pitchFamily="34" charset="0"/>
              </a:rPr>
              <a:t>Subways </a:t>
            </a:r>
          </a:p>
          <a:p>
            <a:pPr hangingPunct="1">
              <a:lnSpc>
                <a:spcPts val="2675"/>
              </a:lnSpc>
              <a:buClrTx/>
              <a:buFontTx/>
              <a:buNone/>
            </a:pPr>
            <a:r>
              <a:rPr lang="en-US" altLang="en-US" sz="2300">
                <a:solidFill>
                  <a:srgbClr val="FFFFFF"/>
                </a:solidFill>
                <a:latin typeface="Open Sans" panose="020B0606030504020204" pitchFamily="34" charset="0"/>
              </a:rPr>
              <a:t>Tool &amp; Dye Makers </a:t>
            </a:r>
          </a:p>
          <a:p>
            <a:pPr hangingPunct="1">
              <a:lnSpc>
                <a:spcPts val="2675"/>
              </a:lnSpc>
              <a:buClrTx/>
              <a:buFontTx/>
              <a:buNone/>
            </a:pPr>
            <a:r>
              <a:rPr lang="en-US" altLang="en-US" sz="2300">
                <a:solidFill>
                  <a:srgbClr val="FFFFFF"/>
                </a:solidFill>
                <a:latin typeface="Open Sans" panose="020B0606030504020204" pitchFamily="34" charset="0"/>
              </a:rPr>
              <a:t>Transit Authorities </a:t>
            </a:r>
          </a:p>
          <a:p>
            <a:pPr hangingPunct="1">
              <a:lnSpc>
                <a:spcPts val="2675"/>
              </a:lnSpc>
              <a:buClrTx/>
              <a:buFontTx/>
              <a:buNone/>
            </a:pPr>
            <a:r>
              <a:rPr lang="en-US" altLang="en-US" sz="2300">
                <a:solidFill>
                  <a:srgbClr val="FFFFFF"/>
                </a:solidFill>
                <a:latin typeface="Open Sans" panose="020B0606030504020204" pitchFamily="34" charset="0"/>
              </a:rPr>
              <a:t>Transportation Trucks </a:t>
            </a:r>
          </a:p>
          <a:p>
            <a:pPr hangingPunct="1">
              <a:lnSpc>
                <a:spcPts val="2675"/>
              </a:lnSpc>
              <a:buClrTx/>
              <a:buFontTx/>
              <a:buNone/>
            </a:pPr>
            <a:r>
              <a:rPr lang="en-US" altLang="en-US" sz="2300">
                <a:solidFill>
                  <a:srgbClr val="FFFFFF"/>
                </a:solidFill>
                <a:latin typeface="Open Sans" panose="020B0606030504020204" pitchFamily="34" charset="0"/>
              </a:rPr>
              <a:t>Waste Haulers </a:t>
            </a:r>
          </a:p>
          <a:p>
            <a:pPr hangingPunct="1">
              <a:lnSpc>
                <a:spcPts val="2675"/>
              </a:lnSpc>
              <a:buClrTx/>
              <a:buFontTx/>
              <a:buNone/>
            </a:pPr>
            <a:r>
              <a:rPr lang="en-US" altLang="en-US" sz="2300">
                <a:solidFill>
                  <a:srgbClr val="FFFFFF"/>
                </a:solidFill>
                <a:latin typeface="Open Sans" panose="020B0606030504020204" pitchFamily="34" charset="0"/>
              </a:rPr>
              <a:t>Wind Turbine Facilities </a:t>
            </a:r>
          </a:p>
        </p:txBody>
      </p:sp>
      <p:sp>
        <p:nvSpPr>
          <p:cNvPr id="22542" name="Rectangle 14">
            <a:extLst>
              <a:ext uri="{FF2B5EF4-FFF2-40B4-BE49-F238E27FC236}">
                <a16:creationId xmlns:a16="http://schemas.microsoft.com/office/drawing/2014/main" id="{653CAE08-E78F-0435-E89C-68B64A9FBC5C}"/>
              </a:ext>
            </a:extLst>
          </p:cNvPr>
          <p:cNvSpPr>
            <a:spLocks noChangeArrowheads="1"/>
          </p:cNvSpPr>
          <p:nvPr/>
        </p:nvSpPr>
        <p:spPr bwMode="auto">
          <a:xfrm>
            <a:off x="11926888" y="8448675"/>
            <a:ext cx="2938462" cy="80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163"/>
              </a:lnSpc>
              <a:buClrTx/>
              <a:buFontTx/>
              <a:buNone/>
            </a:pPr>
            <a:r>
              <a:rPr lang="en-US" altLang="en-US" sz="2700">
                <a:solidFill>
                  <a:srgbClr val="00CC00"/>
                </a:solidFill>
                <a:latin typeface="Montserrat Bold" panose="00000800000000000000" pitchFamily="2" charset="0"/>
              </a:rPr>
              <a:t>ENDLESS INDUSTRIES!</a:t>
            </a:r>
          </a:p>
        </p:txBody>
      </p:sp>
      <p:sp>
        <p:nvSpPr>
          <p:cNvPr id="22543" name="Line 15">
            <a:extLst>
              <a:ext uri="{FF2B5EF4-FFF2-40B4-BE49-F238E27FC236}">
                <a16:creationId xmlns:a16="http://schemas.microsoft.com/office/drawing/2014/main" id="{670F4209-1936-36F1-F1FA-CD8521092492}"/>
              </a:ext>
            </a:extLst>
          </p:cNvPr>
          <p:cNvSpPr>
            <a:spLocks noChangeShapeType="1"/>
          </p:cNvSpPr>
          <p:nvPr/>
        </p:nvSpPr>
        <p:spPr bwMode="auto">
          <a:xfrm flipV="1">
            <a:off x="9156700" y="814388"/>
            <a:ext cx="1588" cy="887412"/>
          </a:xfrm>
          <a:prstGeom prst="line">
            <a:avLst/>
          </a:prstGeom>
          <a:noFill/>
          <a:ln w="5724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544" name="Freeform 16">
            <a:extLst>
              <a:ext uri="{FF2B5EF4-FFF2-40B4-BE49-F238E27FC236}">
                <a16:creationId xmlns:a16="http://schemas.microsoft.com/office/drawing/2014/main" id="{D203C291-C19B-CAC6-2113-AAE0DDC01E6B}"/>
              </a:ext>
            </a:extLst>
          </p:cNvPr>
          <p:cNvSpPr>
            <a:spLocks noChangeArrowheads="1"/>
          </p:cNvSpPr>
          <p:nvPr/>
        </p:nvSpPr>
        <p:spPr bwMode="auto">
          <a:xfrm>
            <a:off x="1646238" y="182563"/>
            <a:ext cx="6723062" cy="232410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9EFDFB04-D893-5A71-06EA-09670847002B}"/>
              </a:ext>
            </a:extLst>
          </p:cNvPr>
          <p:cNvSpPr txBox="1"/>
          <p:nvPr/>
        </p:nvSpPr>
        <p:spPr>
          <a:xfrm>
            <a:off x="14936147" y="1830912"/>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12199549-39AE-12FD-1EFB-38C542FB4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0645" y="438319"/>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7" name="Group 1">
            <a:extLst>
              <a:ext uri="{FF2B5EF4-FFF2-40B4-BE49-F238E27FC236}">
                <a16:creationId xmlns:a16="http://schemas.microsoft.com/office/drawing/2014/main" id="{F4255A84-CBE6-B13C-9573-85A1E64DAFCE}"/>
              </a:ext>
            </a:extLst>
          </p:cNvPr>
          <p:cNvGrpSpPr>
            <a:grpSpLocks/>
          </p:cNvGrpSpPr>
          <p:nvPr/>
        </p:nvGrpSpPr>
        <p:grpSpPr bwMode="auto">
          <a:xfrm>
            <a:off x="0" y="4333875"/>
            <a:ext cx="2851150" cy="5948363"/>
            <a:chOff x="0" y="2730"/>
            <a:chExt cx="1796" cy="3747"/>
          </a:xfrm>
        </p:grpSpPr>
        <p:sp>
          <p:nvSpPr>
            <p:cNvPr id="4098" name="Freeform 2">
              <a:extLst>
                <a:ext uri="{FF2B5EF4-FFF2-40B4-BE49-F238E27FC236}">
                  <a16:creationId xmlns:a16="http://schemas.microsoft.com/office/drawing/2014/main" id="{DC4B9B83-B96A-9559-E139-42941B392E6E}"/>
                </a:ext>
              </a:extLst>
            </p:cNvPr>
            <p:cNvSpPr>
              <a:spLocks noChangeArrowheads="1"/>
            </p:cNvSpPr>
            <p:nvPr/>
          </p:nvSpPr>
          <p:spPr bwMode="auto">
            <a:xfrm>
              <a:off x="0" y="2730"/>
              <a:ext cx="1796" cy="3747"/>
            </a:xfrm>
            <a:custGeom>
              <a:avLst/>
              <a:gdLst>
                <a:gd name="G0" fmla="+- 58657 0 0"/>
                <a:gd name="G1" fmla="+- 9274 0 0"/>
                <a:gd name="T0" fmla="*/ 0 w 1041697"/>
                <a:gd name="T1" fmla="*/ 0 h 2171962"/>
                <a:gd name="T2" fmla="*/ 1041697 w 1041697"/>
                <a:gd name="T3" fmla="*/ 0 h 2171962"/>
                <a:gd name="T4" fmla="*/ 1041697 w 1041697"/>
                <a:gd name="T5" fmla="*/ 2171962 h 2171962"/>
                <a:gd name="T6" fmla="*/ 0 w 1041697"/>
                <a:gd name="T7" fmla="*/ 2171962 h 2171962"/>
              </a:gdLst>
              <a:ahLst/>
              <a:cxnLst>
                <a:cxn ang="0">
                  <a:pos x="T0" y="T1"/>
                </a:cxn>
                <a:cxn ang="0">
                  <a:pos x="T2" y="T3"/>
                </a:cxn>
                <a:cxn ang="0">
                  <a:pos x="T4" y="T5"/>
                </a:cxn>
                <a:cxn ang="0">
                  <a:pos x="T6" y="T7"/>
                </a:cxn>
              </a:cxnLst>
              <a:rect l="0" t="0" r="r" b="b"/>
              <a:pathLst>
                <a:path w="1041697" h="2171962">
                  <a:moveTo>
                    <a:pt x="0" y="0"/>
                  </a:moveTo>
                  <a:lnTo>
                    <a:pt x="1041697" y="0"/>
                  </a:lnTo>
                  <a:lnTo>
                    <a:pt x="1041697" y="2171962"/>
                  </a:lnTo>
                  <a:lnTo>
                    <a:pt x="0" y="2171962"/>
                  </a:lnTo>
                  <a:close/>
                </a:path>
              </a:pathLst>
            </a:custGeom>
            <a:solidFill>
              <a:srgbClr val="0F02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099" name="Freeform 3">
            <a:extLst>
              <a:ext uri="{FF2B5EF4-FFF2-40B4-BE49-F238E27FC236}">
                <a16:creationId xmlns:a16="http://schemas.microsoft.com/office/drawing/2014/main" id="{AA0AA006-1CAA-1A96-AABE-B1ED74D4D763}"/>
              </a:ext>
            </a:extLst>
          </p:cNvPr>
          <p:cNvSpPr>
            <a:spLocks noChangeArrowheads="1"/>
          </p:cNvSpPr>
          <p:nvPr/>
        </p:nvSpPr>
        <p:spPr bwMode="auto">
          <a:xfrm>
            <a:off x="0" y="-274638"/>
            <a:ext cx="11139488" cy="5208588"/>
          </a:xfrm>
          <a:custGeom>
            <a:avLst/>
            <a:gdLst>
              <a:gd name="G0" fmla="+- 64121 0 0"/>
              <a:gd name="G1" fmla="+- 47159 0 0"/>
              <a:gd name="T0" fmla="*/ 0 w 11139705"/>
              <a:gd name="T1" fmla="*/ 0 h 4569143"/>
              <a:gd name="T2" fmla="*/ 11139705 w 11139705"/>
              <a:gd name="T3" fmla="*/ 0 h 4569143"/>
              <a:gd name="T4" fmla="*/ 11139705 w 11139705"/>
              <a:gd name="T5" fmla="*/ 4569142 h 4569143"/>
              <a:gd name="T6" fmla="*/ 0 w 11139705"/>
              <a:gd name="T7" fmla="*/ 4569142 h 4569143"/>
              <a:gd name="T8" fmla="*/ 0 w 11139705"/>
              <a:gd name="T9" fmla="*/ 0 h 4569143"/>
            </a:gdLst>
            <a:ahLst/>
            <a:cxnLst>
              <a:cxn ang="0">
                <a:pos x="T0" y="T1"/>
              </a:cxn>
              <a:cxn ang="0">
                <a:pos x="T2" y="T3"/>
              </a:cxn>
              <a:cxn ang="0">
                <a:pos x="T4" y="T5"/>
              </a:cxn>
              <a:cxn ang="0">
                <a:pos x="T6" y="T7"/>
              </a:cxn>
              <a:cxn ang="0">
                <a:pos x="T8" y="T9"/>
              </a:cxn>
            </a:cxnLst>
            <a:rect l="0" t="0" r="r" b="b"/>
            <a:pathLst>
              <a:path w="11139705" h="4569143">
                <a:moveTo>
                  <a:pt x="0" y="0"/>
                </a:moveTo>
                <a:lnTo>
                  <a:pt x="11139705" y="0"/>
                </a:lnTo>
                <a:lnTo>
                  <a:pt x="11139705" y="4569142"/>
                </a:lnTo>
                <a:lnTo>
                  <a:pt x="0" y="4569142"/>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4100" name="Group 4">
            <a:extLst>
              <a:ext uri="{FF2B5EF4-FFF2-40B4-BE49-F238E27FC236}">
                <a16:creationId xmlns:a16="http://schemas.microsoft.com/office/drawing/2014/main" id="{832A654C-CDEE-7B59-13CB-A3FD0ADD2D36}"/>
              </a:ext>
            </a:extLst>
          </p:cNvPr>
          <p:cNvGrpSpPr>
            <a:grpSpLocks/>
          </p:cNvGrpSpPr>
          <p:nvPr/>
        </p:nvGrpSpPr>
        <p:grpSpPr bwMode="auto">
          <a:xfrm>
            <a:off x="519113" y="3400425"/>
            <a:ext cx="2332037" cy="2332038"/>
            <a:chOff x="327" y="2142"/>
            <a:chExt cx="1469" cy="1469"/>
          </a:xfrm>
        </p:grpSpPr>
        <p:sp>
          <p:nvSpPr>
            <p:cNvPr id="4101" name="Freeform 5">
              <a:extLst>
                <a:ext uri="{FF2B5EF4-FFF2-40B4-BE49-F238E27FC236}">
                  <a16:creationId xmlns:a16="http://schemas.microsoft.com/office/drawing/2014/main" id="{AF682691-B142-3F17-5759-1B69D4E5A6BC}"/>
                </a:ext>
              </a:extLst>
            </p:cNvPr>
            <p:cNvSpPr>
              <a:spLocks noChangeArrowheads="1"/>
            </p:cNvSpPr>
            <p:nvPr/>
          </p:nvSpPr>
          <p:spPr bwMode="auto">
            <a:xfrm>
              <a:off x="356" y="2171"/>
              <a:ext cx="1411" cy="1411"/>
            </a:xfrm>
            <a:custGeom>
              <a:avLst/>
              <a:gdLst>
                <a:gd name="G0" fmla="+- 6232 0 0"/>
                <a:gd name="G1" fmla="+- 6232 0 0"/>
                <a:gd name="T0" fmla="*/ 0 w 6101080"/>
                <a:gd name="T1" fmla="*/ 0 h 6101080"/>
                <a:gd name="T2" fmla="*/ 6101080 w 6101080"/>
                <a:gd name="T3" fmla="*/ 0 h 6101080"/>
                <a:gd name="T4" fmla="*/ 6101080 w 6101080"/>
                <a:gd name="T5" fmla="*/ 6101080 h 6101080"/>
                <a:gd name="T6" fmla="*/ 0 w 6101080"/>
                <a:gd name="T7" fmla="*/ 6101080 h 6101080"/>
              </a:gdLst>
              <a:ahLst/>
              <a:cxnLst>
                <a:cxn ang="0">
                  <a:pos x="T0" y="T1"/>
                </a:cxn>
                <a:cxn ang="0">
                  <a:pos x="T2" y="T3"/>
                </a:cxn>
                <a:cxn ang="0">
                  <a:pos x="T4" y="T5"/>
                </a:cxn>
                <a:cxn ang="0">
                  <a:pos x="T6" y="T7"/>
                </a:cxn>
              </a:cxnLst>
              <a:rect l="0" t="0" r="r" b="b"/>
              <a:pathLst>
                <a:path w="6101080" h="6101080">
                  <a:moveTo>
                    <a:pt x="0" y="0"/>
                  </a:moveTo>
                  <a:lnTo>
                    <a:pt x="6101080" y="0"/>
                  </a:lnTo>
                  <a:lnTo>
                    <a:pt x="6101080" y="6101080"/>
                  </a:lnTo>
                  <a:lnTo>
                    <a:pt x="0" y="6101080"/>
                  </a:lnTo>
                  <a:close/>
                </a:path>
              </a:pathLst>
            </a:custGeom>
            <a:solidFill>
              <a:srgbClr val="7DCB2A"/>
            </a:solidFill>
            <a:ln w="126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2" name="Freeform 6">
              <a:extLst>
                <a:ext uri="{FF2B5EF4-FFF2-40B4-BE49-F238E27FC236}">
                  <a16:creationId xmlns:a16="http://schemas.microsoft.com/office/drawing/2014/main" id="{12733219-34AE-76F7-8AC5-63051259451A}"/>
                </a:ext>
              </a:extLst>
            </p:cNvPr>
            <p:cNvSpPr>
              <a:spLocks noChangeArrowheads="1"/>
            </p:cNvSpPr>
            <p:nvPr/>
          </p:nvSpPr>
          <p:spPr bwMode="auto">
            <a:xfrm>
              <a:off x="327" y="2142"/>
              <a:ext cx="1469" cy="1469"/>
            </a:xfrm>
            <a:custGeom>
              <a:avLst/>
              <a:gdLst>
                <a:gd name="G0" fmla="+- 58544 0 0"/>
                <a:gd name="G1" fmla="+- 58544 0 0"/>
                <a:gd name="T0" fmla="*/ 6350000 w 6350000"/>
                <a:gd name="T1" fmla="*/ 6350000 h 6350000"/>
                <a:gd name="T2" fmla="*/ 0 w 6350000"/>
                <a:gd name="T3" fmla="*/ 6350000 h 6350000"/>
                <a:gd name="T4" fmla="*/ 0 w 6350000"/>
                <a:gd name="T5" fmla="*/ 0 h 6350000"/>
                <a:gd name="T6" fmla="*/ 6350000 w 6350000"/>
                <a:gd name="T7" fmla="*/ 0 h 6350000"/>
                <a:gd name="T8" fmla="*/ 6350000 w 6350000"/>
                <a:gd name="T9" fmla="*/ 6350000 h 6350000"/>
                <a:gd name="T10" fmla="*/ 248920 w 6350000"/>
                <a:gd name="T11" fmla="*/ 6101080 h 6350000"/>
                <a:gd name="T12" fmla="*/ 6099810 w 6350000"/>
                <a:gd name="T13" fmla="*/ 6101080 h 6350000"/>
                <a:gd name="T14" fmla="*/ 6099810 w 6350000"/>
                <a:gd name="T15" fmla="*/ 248920 h 6350000"/>
                <a:gd name="T16" fmla="*/ 248920 w 6350000"/>
                <a:gd name="T17" fmla="*/ 248920 h 6350000"/>
                <a:gd name="T18" fmla="*/ 248920 w 6350000"/>
                <a:gd name="T19" fmla="*/ 610108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03" name="Freeform 7">
            <a:extLst>
              <a:ext uri="{FF2B5EF4-FFF2-40B4-BE49-F238E27FC236}">
                <a16:creationId xmlns:a16="http://schemas.microsoft.com/office/drawing/2014/main" id="{FFFEAE82-3F44-BB9C-17BC-326F56EBE91E}"/>
              </a:ext>
            </a:extLst>
          </p:cNvPr>
          <p:cNvSpPr>
            <a:spLocks noChangeArrowheads="1"/>
          </p:cNvSpPr>
          <p:nvPr/>
        </p:nvSpPr>
        <p:spPr bwMode="auto">
          <a:xfrm>
            <a:off x="763588" y="3671888"/>
            <a:ext cx="1770062" cy="1768475"/>
          </a:xfrm>
          <a:custGeom>
            <a:avLst/>
            <a:gdLst>
              <a:gd name="G0" fmla="+- 1212 0 0"/>
              <a:gd name="G1" fmla="+- 64535 0 0"/>
              <a:gd name="T0" fmla="*/ 0 w 1770684"/>
              <a:gd name="T1" fmla="*/ 0 h 1768471"/>
              <a:gd name="T2" fmla="*/ 1770685 w 1770684"/>
              <a:gd name="T3" fmla="*/ 0 h 1768471"/>
              <a:gd name="T4" fmla="*/ 1770685 w 1770684"/>
              <a:gd name="T5" fmla="*/ 1768471 h 1768471"/>
              <a:gd name="T6" fmla="*/ 0 w 1770684"/>
              <a:gd name="T7" fmla="*/ 1768471 h 1768471"/>
              <a:gd name="T8" fmla="*/ 0 w 1770684"/>
              <a:gd name="T9" fmla="*/ 0 h 1768471"/>
            </a:gdLst>
            <a:ahLst/>
            <a:cxnLst>
              <a:cxn ang="0">
                <a:pos x="T0" y="T1"/>
              </a:cxn>
              <a:cxn ang="0">
                <a:pos x="T2" y="T3"/>
              </a:cxn>
              <a:cxn ang="0">
                <a:pos x="T4" y="T5"/>
              </a:cxn>
              <a:cxn ang="0">
                <a:pos x="T6" y="T7"/>
              </a:cxn>
              <a:cxn ang="0">
                <a:pos x="T8" y="T9"/>
              </a:cxn>
            </a:cxnLst>
            <a:rect l="0" t="0" r="r" b="b"/>
            <a:pathLst>
              <a:path w="1770684" h="1768471">
                <a:moveTo>
                  <a:pt x="0" y="0"/>
                </a:moveTo>
                <a:lnTo>
                  <a:pt x="1770685" y="0"/>
                </a:lnTo>
                <a:lnTo>
                  <a:pt x="1770685" y="1768471"/>
                </a:lnTo>
                <a:lnTo>
                  <a:pt x="0" y="1768471"/>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4" name="Rectangle 8">
            <a:extLst>
              <a:ext uri="{FF2B5EF4-FFF2-40B4-BE49-F238E27FC236}">
                <a16:creationId xmlns:a16="http://schemas.microsoft.com/office/drawing/2014/main" id="{CD9D237B-5A5A-B5C6-ADEF-12AD56C4C0CB}"/>
              </a:ext>
            </a:extLst>
          </p:cNvPr>
          <p:cNvSpPr>
            <a:spLocks noChangeArrowheads="1"/>
          </p:cNvSpPr>
          <p:nvPr/>
        </p:nvSpPr>
        <p:spPr bwMode="auto">
          <a:xfrm>
            <a:off x="11938371" y="3019757"/>
            <a:ext cx="3994150"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latin typeface="Nunito Sans"/>
                <a:ea typeface="Arial Unicode MS"/>
                <a:cs typeface="Arial Unicode MS"/>
              </a:rPr>
              <a:t>About</a:t>
            </a:r>
          </a:p>
        </p:txBody>
      </p:sp>
      <p:sp>
        <p:nvSpPr>
          <p:cNvPr id="4105" name="Rectangle 9">
            <a:extLst>
              <a:ext uri="{FF2B5EF4-FFF2-40B4-BE49-F238E27FC236}">
                <a16:creationId xmlns:a16="http://schemas.microsoft.com/office/drawing/2014/main" id="{0EF42B20-BCAB-7C0D-2B8B-6545A10D8CFD}"/>
              </a:ext>
            </a:extLst>
          </p:cNvPr>
          <p:cNvSpPr>
            <a:spLocks noChangeArrowheads="1"/>
          </p:cNvSpPr>
          <p:nvPr/>
        </p:nvSpPr>
        <p:spPr bwMode="auto">
          <a:xfrm>
            <a:off x="3429000" y="5048250"/>
            <a:ext cx="13830300" cy="4060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950"/>
              </a:lnSpc>
              <a:buClrTx/>
              <a:buFontTx/>
              <a:buNone/>
            </a:pPr>
            <a:r>
              <a:rPr lang="en-US" altLang="en-US" sz="2500" dirty="0">
                <a:latin typeface="Nunito Sans Semi-Bold" charset="0"/>
              </a:rPr>
              <a:t>Our PEATSORB was formed in 1989 with its roots based in Canada. Canada has 25% of the world’s Sphagnum Peat Moss and the only Peat Moss that through a proprietary process can alter its DNA to absorb its relative the Hydrocarbon. PEATSORB maintains its high regard in its own right by proving its abilities time and time again. We also have joint venture partners when the spill requires cutting edge machinery to offer in our product line. PEATSORB specializes in producing a high performance absorbent remediator that is hydrophobic and </a:t>
            </a:r>
            <a:r>
              <a:rPr lang="en-US" altLang="en-US" sz="2500" u="sng" dirty="0">
                <a:latin typeface="Nunito Sans Semi-Bold" charset="0"/>
              </a:rPr>
              <a:t>now</a:t>
            </a:r>
            <a:r>
              <a:rPr lang="en-US" altLang="en-US" sz="2500" dirty="0">
                <a:latin typeface="Nunito Sans Semi-Bold" charset="0"/>
              </a:rPr>
              <a:t> we also have an engineered Water Hydrocarbon Absorbent. All of PEATSORB’s Absorbents are environmentally, friendly solutions for a diverse range of industries that include; Oil &amp; Gas, Energy, Mining and Industrial Manufacturers to name a few.</a:t>
            </a:r>
          </a:p>
        </p:txBody>
      </p:sp>
      <p:sp>
        <p:nvSpPr>
          <p:cNvPr id="4106" name="Freeform 10">
            <a:extLst>
              <a:ext uri="{FF2B5EF4-FFF2-40B4-BE49-F238E27FC236}">
                <a16:creationId xmlns:a16="http://schemas.microsoft.com/office/drawing/2014/main" id="{EFDFE7FA-51D1-1740-1134-7ECB8DBF1316}"/>
              </a:ext>
            </a:extLst>
          </p:cNvPr>
          <p:cNvSpPr>
            <a:spLocks noChangeArrowheads="1"/>
          </p:cNvSpPr>
          <p:nvPr/>
        </p:nvSpPr>
        <p:spPr bwMode="auto">
          <a:xfrm>
            <a:off x="11704638" y="3475038"/>
            <a:ext cx="4799012" cy="1736725"/>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descr="Logo, company name&#10;&#10;Description automatically generated">
            <a:extLst>
              <a:ext uri="{FF2B5EF4-FFF2-40B4-BE49-F238E27FC236}">
                <a16:creationId xmlns:a16="http://schemas.microsoft.com/office/drawing/2014/main" id="{49CAC93C-0628-125A-C9A9-B44F4E1A9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3380" y="528523"/>
            <a:ext cx="1904031" cy="1179963"/>
          </a:xfrm>
          <a:prstGeom prst="rect">
            <a:avLst/>
          </a:prstGeom>
        </p:spPr>
      </p:pic>
      <p:sp>
        <p:nvSpPr>
          <p:cNvPr id="3" name="TextBox 2">
            <a:extLst>
              <a:ext uri="{FF2B5EF4-FFF2-40B4-BE49-F238E27FC236}">
                <a16:creationId xmlns:a16="http://schemas.microsoft.com/office/drawing/2014/main" id="{B672268C-BCD0-7C0B-BB7F-42D27F9E72E5}"/>
              </a:ext>
            </a:extLst>
          </p:cNvPr>
          <p:cNvSpPr txBox="1"/>
          <p:nvPr/>
        </p:nvSpPr>
        <p:spPr>
          <a:xfrm>
            <a:off x="14288881" y="1718569"/>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Freeform 1">
            <a:extLst>
              <a:ext uri="{FF2B5EF4-FFF2-40B4-BE49-F238E27FC236}">
                <a16:creationId xmlns:a16="http://schemas.microsoft.com/office/drawing/2014/main" id="{0C960482-8E58-6C21-C890-846E5FBB3342}"/>
              </a:ext>
            </a:extLst>
          </p:cNvPr>
          <p:cNvSpPr>
            <a:spLocks noChangeArrowheads="1"/>
          </p:cNvSpPr>
          <p:nvPr/>
        </p:nvSpPr>
        <p:spPr bwMode="auto">
          <a:xfrm>
            <a:off x="0" y="0"/>
            <a:ext cx="18288000" cy="2530475"/>
          </a:xfrm>
          <a:custGeom>
            <a:avLst/>
            <a:gdLst>
              <a:gd name="G0" fmla="+- 3456 0 0"/>
              <a:gd name="G1" fmla="+- 40543 0 0"/>
              <a:gd name="T0" fmla="*/ 0 w 18288000"/>
              <a:gd name="T1" fmla="*/ 0 h 2530911"/>
              <a:gd name="T2" fmla="*/ 18288000 w 18288000"/>
              <a:gd name="T3" fmla="*/ 0 h 2530911"/>
              <a:gd name="T4" fmla="*/ 18288000 w 18288000"/>
              <a:gd name="T5" fmla="*/ 2530911 h 2530911"/>
              <a:gd name="T6" fmla="*/ 0 w 18288000"/>
              <a:gd name="T7" fmla="*/ 2530911 h 2530911"/>
              <a:gd name="T8" fmla="*/ 0 w 18288000"/>
              <a:gd name="T9" fmla="*/ 0 h 2530911"/>
            </a:gdLst>
            <a:ahLst/>
            <a:cxnLst>
              <a:cxn ang="0">
                <a:pos x="T0" y="T1"/>
              </a:cxn>
              <a:cxn ang="0">
                <a:pos x="T2" y="T3"/>
              </a:cxn>
              <a:cxn ang="0">
                <a:pos x="T4" y="T5"/>
              </a:cxn>
              <a:cxn ang="0">
                <a:pos x="T6" y="T7"/>
              </a:cxn>
              <a:cxn ang="0">
                <a:pos x="T8" y="T9"/>
              </a:cxn>
            </a:cxnLst>
            <a:rect l="0" t="0" r="r" b="b"/>
            <a:pathLst>
              <a:path w="18288000" h="2530911">
                <a:moveTo>
                  <a:pt x="0" y="0"/>
                </a:moveTo>
                <a:lnTo>
                  <a:pt x="18288000" y="0"/>
                </a:lnTo>
                <a:lnTo>
                  <a:pt x="18288000" y="2530911"/>
                </a:lnTo>
                <a:lnTo>
                  <a:pt x="0" y="253091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3554" name="Group 2">
            <a:extLst>
              <a:ext uri="{FF2B5EF4-FFF2-40B4-BE49-F238E27FC236}">
                <a16:creationId xmlns:a16="http://schemas.microsoft.com/office/drawing/2014/main" id="{879A98A9-5019-16F0-0D67-FD847A9490CD}"/>
              </a:ext>
            </a:extLst>
          </p:cNvPr>
          <p:cNvGrpSpPr>
            <a:grpSpLocks/>
          </p:cNvGrpSpPr>
          <p:nvPr/>
        </p:nvGrpSpPr>
        <p:grpSpPr bwMode="auto">
          <a:xfrm>
            <a:off x="26988" y="0"/>
            <a:ext cx="18256250" cy="2525713"/>
            <a:chOff x="17" y="0"/>
            <a:chExt cx="11500" cy="1591"/>
          </a:xfrm>
        </p:grpSpPr>
        <p:sp>
          <p:nvSpPr>
            <p:cNvPr id="23555" name="Freeform 3">
              <a:extLst>
                <a:ext uri="{FF2B5EF4-FFF2-40B4-BE49-F238E27FC236}">
                  <a16:creationId xmlns:a16="http://schemas.microsoft.com/office/drawing/2014/main" id="{3443A680-722F-6FFC-676C-1FC2604C03EA}"/>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3556" name="Group 4">
            <a:extLst>
              <a:ext uri="{FF2B5EF4-FFF2-40B4-BE49-F238E27FC236}">
                <a16:creationId xmlns:a16="http://schemas.microsoft.com/office/drawing/2014/main" id="{78A656AB-3AC8-1220-9009-85A87332707E}"/>
              </a:ext>
            </a:extLst>
          </p:cNvPr>
          <p:cNvGrpSpPr>
            <a:grpSpLocks/>
          </p:cNvGrpSpPr>
          <p:nvPr/>
        </p:nvGrpSpPr>
        <p:grpSpPr bwMode="auto">
          <a:xfrm>
            <a:off x="7816850" y="1482725"/>
            <a:ext cx="15875" cy="65088"/>
            <a:chOff x="4924" y="934"/>
            <a:chExt cx="10" cy="41"/>
          </a:xfrm>
        </p:grpSpPr>
        <p:sp>
          <p:nvSpPr>
            <p:cNvPr id="23557" name="Freeform 5">
              <a:extLst>
                <a:ext uri="{FF2B5EF4-FFF2-40B4-BE49-F238E27FC236}">
                  <a16:creationId xmlns:a16="http://schemas.microsoft.com/office/drawing/2014/main" id="{815CC9AB-C849-8856-5F8E-47CF5A7126EE}"/>
                </a:ext>
              </a:extLst>
            </p:cNvPr>
            <p:cNvSpPr>
              <a:spLocks noChangeArrowheads="1"/>
            </p:cNvSpPr>
            <p:nvPr/>
          </p:nvSpPr>
          <p:spPr bwMode="auto">
            <a:xfrm>
              <a:off x="4924" y="934"/>
              <a:ext cx="10" cy="41"/>
            </a:xfrm>
            <a:custGeom>
              <a:avLst/>
              <a:gdLst>
                <a:gd name="G0" fmla="+- 12192 0 0"/>
                <a:gd name="G1" fmla="+- 39878 0 0"/>
                <a:gd name="T0" fmla="*/ 0 w 12192"/>
                <a:gd name="T1" fmla="*/ 39878 h 39878"/>
                <a:gd name="T2" fmla="*/ 12192 w 12192"/>
                <a:gd name="T3" fmla="*/ 39878 h 39878"/>
                <a:gd name="T4" fmla="*/ 12192 w 12192"/>
                <a:gd name="T5" fmla="*/ 0 h 39878"/>
                <a:gd name="T6" fmla="*/ 0 w 12192"/>
                <a:gd name="T7" fmla="*/ 0 h 39878"/>
              </a:gdLst>
              <a:ahLst/>
              <a:cxnLst>
                <a:cxn ang="0">
                  <a:pos x="T0" y="T1"/>
                </a:cxn>
                <a:cxn ang="0">
                  <a:pos x="T2" y="T3"/>
                </a:cxn>
                <a:cxn ang="0">
                  <a:pos x="T4" y="T5"/>
                </a:cxn>
                <a:cxn ang="0">
                  <a:pos x="T6" y="T7"/>
                </a:cxn>
              </a:cxnLst>
              <a:rect l="0" t="0" r="r" b="b"/>
              <a:pathLst>
                <a:path w="12192" h="39878">
                  <a:moveTo>
                    <a:pt x="0" y="39878"/>
                  </a:moveTo>
                  <a:lnTo>
                    <a:pt x="12192" y="39878"/>
                  </a:lnTo>
                  <a:lnTo>
                    <a:pt x="12192" y="0"/>
                  </a:lnTo>
                  <a:lnTo>
                    <a:pt x="0" y="0"/>
                  </a:lnTo>
                  <a:close/>
                </a:path>
              </a:pathLst>
            </a:custGeom>
            <a:solidFill>
              <a:srgbClr val="00743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3558" name="Freeform 6">
            <a:extLst>
              <a:ext uri="{FF2B5EF4-FFF2-40B4-BE49-F238E27FC236}">
                <a16:creationId xmlns:a16="http://schemas.microsoft.com/office/drawing/2014/main" id="{C3375FB9-5A37-0CFE-3F1A-89E8517316CD}"/>
              </a:ext>
            </a:extLst>
          </p:cNvPr>
          <p:cNvSpPr>
            <a:spLocks noChangeArrowheads="1"/>
          </p:cNvSpPr>
          <p:nvPr/>
        </p:nvSpPr>
        <p:spPr bwMode="auto">
          <a:xfrm>
            <a:off x="0" y="2530475"/>
            <a:ext cx="18288000" cy="7756525"/>
          </a:xfrm>
          <a:custGeom>
            <a:avLst/>
            <a:gdLst>
              <a:gd name="G0" fmla="+- 3456 0 0"/>
              <a:gd name="G1" fmla="+- 22841 0 0"/>
              <a:gd name="T0" fmla="*/ 0 w 18288000"/>
              <a:gd name="T1" fmla="*/ 0 h 7756089"/>
              <a:gd name="T2" fmla="*/ 18288000 w 18288000"/>
              <a:gd name="T3" fmla="*/ 0 h 7756089"/>
              <a:gd name="T4" fmla="*/ 18288000 w 18288000"/>
              <a:gd name="T5" fmla="*/ 7756089 h 7756089"/>
              <a:gd name="T6" fmla="*/ 0 w 18288000"/>
              <a:gd name="T7" fmla="*/ 7756089 h 7756089"/>
              <a:gd name="T8" fmla="*/ 0 w 18288000"/>
              <a:gd name="T9" fmla="*/ 0 h 7756089"/>
            </a:gdLst>
            <a:ahLst/>
            <a:cxnLst>
              <a:cxn ang="0">
                <a:pos x="T0" y="T1"/>
              </a:cxn>
              <a:cxn ang="0">
                <a:pos x="T2" y="T3"/>
              </a:cxn>
              <a:cxn ang="0">
                <a:pos x="T4" y="T5"/>
              </a:cxn>
              <a:cxn ang="0">
                <a:pos x="T6" y="T7"/>
              </a:cxn>
              <a:cxn ang="0">
                <a:pos x="T8" y="T9"/>
              </a:cxn>
            </a:cxnLst>
            <a:rect l="0" t="0" r="r" b="b"/>
            <a:pathLst>
              <a:path w="18288000" h="7756089">
                <a:moveTo>
                  <a:pt x="0" y="0"/>
                </a:moveTo>
                <a:lnTo>
                  <a:pt x="18288000" y="0"/>
                </a:lnTo>
                <a:lnTo>
                  <a:pt x="18288000" y="7756089"/>
                </a:lnTo>
                <a:lnTo>
                  <a:pt x="0" y="775608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3559" name="Group 7">
            <a:extLst>
              <a:ext uri="{FF2B5EF4-FFF2-40B4-BE49-F238E27FC236}">
                <a16:creationId xmlns:a16="http://schemas.microsoft.com/office/drawing/2014/main" id="{FD281BD7-2000-21A4-DE65-F1F2950C49B6}"/>
              </a:ext>
            </a:extLst>
          </p:cNvPr>
          <p:cNvGrpSpPr>
            <a:grpSpLocks/>
          </p:cNvGrpSpPr>
          <p:nvPr/>
        </p:nvGrpSpPr>
        <p:grpSpPr bwMode="auto">
          <a:xfrm>
            <a:off x="-436563" y="2193925"/>
            <a:ext cx="18953163" cy="8255000"/>
            <a:chOff x="-275" y="1382"/>
            <a:chExt cx="11939" cy="5200"/>
          </a:xfrm>
        </p:grpSpPr>
        <p:sp>
          <p:nvSpPr>
            <p:cNvPr id="23560" name="Freeform 8">
              <a:extLst>
                <a:ext uri="{FF2B5EF4-FFF2-40B4-BE49-F238E27FC236}">
                  <a16:creationId xmlns:a16="http://schemas.microsoft.com/office/drawing/2014/main" id="{57A8C753-77DD-44D0-9F98-072008D53258}"/>
                </a:ext>
              </a:extLst>
            </p:cNvPr>
            <p:cNvSpPr>
              <a:spLocks noChangeArrowheads="1"/>
            </p:cNvSpPr>
            <p:nvPr/>
          </p:nvSpPr>
          <p:spPr bwMode="auto">
            <a:xfrm>
              <a:off x="-275" y="1580"/>
              <a:ext cx="11939" cy="5002"/>
            </a:xfrm>
            <a:custGeom>
              <a:avLst/>
              <a:gdLst>
                <a:gd name="G0" fmla="+- 12207 0 0"/>
                <a:gd name="G1" fmla="+- 12820 0 0"/>
                <a:gd name="T0" fmla="*/ 0 w 4992943"/>
                <a:gd name="T1" fmla="*/ 0 h 2175508"/>
                <a:gd name="T2" fmla="*/ 4992943 w 4992943"/>
                <a:gd name="T3" fmla="*/ 0 h 2175508"/>
                <a:gd name="T4" fmla="*/ 4992943 w 4992943"/>
                <a:gd name="T5" fmla="*/ 2175508 h 2175508"/>
                <a:gd name="T6" fmla="*/ 0 w 4992943"/>
                <a:gd name="T7" fmla="*/ 2175508 h 2175508"/>
              </a:gdLst>
              <a:ahLst/>
              <a:cxnLst>
                <a:cxn ang="0">
                  <a:pos x="T0" y="T1"/>
                </a:cxn>
                <a:cxn ang="0">
                  <a:pos x="T2" y="T3"/>
                </a:cxn>
                <a:cxn ang="0">
                  <a:pos x="T4" y="T5"/>
                </a:cxn>
                <a:cxn ang="0">
                  <a:pos x="T6" y="T7"/>
                </a:cxn>
              </a:cxnLst>
              <a:rect l="0" t="0" r="r" b="b"/>
              <a:pathLst>
                <a:path w="4992943" h="2175508">
                  <a:moveTo>
                    <a:pt x="0" y="0"/>
                  </a:moveTo>
                  <a:lnTo>
                    <a:pt x="4992943" y="0"/>
                  </a:lnTo>
                  <a:lnTo>
                    <a:pt x="4992943" y="2175508"/>
                  </a:lnTo>
                  <a:lnTo>
                    <a:pt x="0" y="2175508"/>
                  </a:lnTo>
                  <a:close/>
                </a:path>
              </a:pathLst>
            </a:custGeom>
            <a:solidFill>
              <a:srgbClr val="203965">
                <a:alpha val="78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61" name="Rectangle 9">
              <a:extLst>
                <a:ext uri="{FF2B5EF4-FFF2-40B4-BE49-F238E27FC236}">
                  <a16:creationId xmlns:a16="http://schemas.microsoft.com/office/drawing/2014/main" id="{808FD5B2-40D3-8632-1359-3DB5458C65C7}"/>
                </a:ext>
              </a:extLst>
            </p:cNvPr>
            <p:cNvSpPr>
              <a:spLocks noChangeArrowheads="1"/>
            </p:cNvSpPr>
            <p:nvPr/>
          </p:nvSpPr>
          <p:spPr bwMode="auto">
            <a:xfrm>
              <a:off x="-275" y="1382"/>
              <a:ext cx="1941" cy="2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3562" name="Rectangle 10">
            <a:extLst>
              <a:ext uri="{FF2B5EF4-FFF2-40B4-BE49-F238E27FC236}">
                <a16:creationId xmlns:a16="http://schemas.microsoft.com/office/drawing/2014/main" id="{F0790B0C-F649-767B-FB41-41653B1AB8AC}"/>
              </a:ext>
            </a:extLst>
          </p:cNvPr>
          <p:cNvSpPr>
            <a:spLocks noChangeArrowheads="1"/>
          </p:cNvSpPr>
          <p:nvPr/>
        </p:nvSpPr>
        <p:spPr bwMode="auto">
          <a:xfrm>
            <a:off x="1028700" y="3146425"/>
            <a:ext cx="2830513" cy="693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125"/>
              </a:lnSpc>
              <a:buClrTx/>
              <a:buFontTx/>
              <a:buNone/>
            </a:pPr>
            <a:r>
              <a:rPr lang="en-US" altLang="en-US" sz="1900">
                <a:solidFill>
                  <a:srgbClr val="FFFFFF"/>
                </a:solidFill>
                <a:latin typeface="Open Sans" panose="020B0606030504020204" pitchFamily="34" charset="0"/>
              </a:rPr>
              <a:t>Acetone </a:t>
            </a:r>
          </a:p>
          <a:p>
            <a:pPr hangingPunct="1">
              <a:lnSpc>
                <a:spcPts val="2125"/>
              </a:lnSpc>
              <a:buClrTx/>
              <a:buFontTx/>
              <a:buNone/>
            </a:pPr>
            <a:r>
              <a:rPr lang="en-US" altLang="en-US" sz="1900">
                <a:solidFill>
                  <a:srgbClr val="FFFFFF"/>
                </a:solidFill>
                <a:latin typeface="Open Sans" panose="020B0606030504020204" pitchFamily="34" charset="0"/>
              </a:rPr>
              <a:t>Acetronitrile </a:t>
            </a:r>
          </a:p>
          <a:p>
            <a:pPr hangingPunct="1">
              <a:lnSpc>
                <a:spcPts val="2125"/>
              </a:lnSpc>
              <a:buClrTx/>
              <a:buFontTx/>
              <a:buNone/>
            </a:pPr>
            <a:r>
              <a:rPr lang="en-US" altLang="en-US" sz="1900">
                <a:solidFill>
                  <a:srgbClr val="FFFFFF"/>
                </a:solidFill>
                <a:latin typeface="Open Sans" panose="020B0606030504020204" pitchFamily="34" charset="0"/>
              </a:rPr>
              <a:t>Amvl Acetate </a:t>
            </a:r>
          </a:p>
          <a:p>
            <a:pPr hangingPunct="1">
              <a:lnSpc>
                <a:spcPts val="2125"/>
              </a:lnSpc>
              <a:buClrTx/>
              <a:buFontTx/>
              <a:buNone/>
            </a:pPr>
            <a:r>
              <a:rPr lang="en-US" altLang="en-US" sz="1900">
                <a:solidFill>
                  <a:srgbClr val="FFFFFF"/>
                </a:solidFill>
                <a:latin typeface="Open Sans" panose="020B0606030504020204" pitchFamily="34" charset="0"/>
              </a:rPr>
              <a:t>Battery Acid </a:t>
            </a:r>
          </a:p>
          <a:p>
            <a:pPr hangingPunct="1">
              <a:lnSpc>
                <a:spcPts val="2125"/>
              </a:lnSpc>
              <a:buClrTx/>
              <a:buFontTx/>
              <a:buNone/>
            </a:pPr>
            <a:r>
              <a:rPr lang="en-US" altLang="en-US" sz="1900">
                <a:solidFill>
                  <a:srgbClr val="FFFFFF"/>
                </a:solidFill>
                <a:latin typeface="Open Sans" panose="020B0606030504020204" pitchFamily="34" charset="0"/>
              </a:rPr>
              <a:t>Benzene </a:t>
            </a:r>
          </a:p>
          <a:p>
            <a:pPr hangingPunct="1">
              <a:lnSpc>
                <a:spcPts val="2125"/>
              </a:lnSpc>
              <a:buClrTx/>
              <a:buFontTx/>
              <a:buNone/>
            </a:pPr>
            <a:r>
              <a:rPr lang="en-US" altLang="en-US" sz="1900">
                <a:solidFill>
                  <a:srgbClr val="FFFFFF"/>
                </a:solidFill>
                <a:latin typeface="Open Sans" panose="020B0606030504020204" pitchFamily="34" charset="0"/>
              </a:rPr>
              <a:t>Blood </a:t>
            </a:r>
          </a:p>
          <a:p>
            <a:pPr hangingPunct="1">
              <a:lnSpc>
                <a:spcPct val="100000"/>
              </a:lnSpc>
              <a:buClrTx/>
              <a:buFontTx/>
              <a:buNone/>
            </a:pPr>
            <a:r>
              <a:rPr lang="en-US" altLang="en-US" sz="1900">
                <a:solidFill>
                  <a:srgbClr val="FFFFFF"/>
                </a:solidFill>
                <a:latin typeface="Open Sans" panose="020B0606030504020204" pitchFamily="34" charset="0"/>
              </a:rPr>
              <a:t>Butanol </a:t>
            </a:r>
          </a:p>
          <a:p>
            <a:pPr hangingPunct="1">
              <a:lnSpc>
                <a:spcPts val="2350"/>
              </a:lnSpc>
              <a:buClrTx/>
              <a:buFontTx/>
              <a:buNone/>
            </a:pPr>
            <a:r>
              <a:rPr lang="en-US" altLang="en-US" sz="1900">
                <a:solidFill>
                  <a:srgbClr val="FFFFFF"/>
                </a:solidFill>
                <a:latin typeface="Open Sans" panose="020B0606030504020204" pitchFamily="34" charset="0"/>
              </a:rPr>
              <a:t>2-Butanone </a:t>
            </a:r>
          </a:p>
          <a:p>
            <a:pPr hangingPunct="1">
              <a:lnSpc>
                <a:spcPct val="100000"/>
              </a:lnSpc>
              <a:buClrTx/>
              <a:buFontTx/>
              <a:buNone/>
            </a:pPr>
            <a:r>
              <a:rPr lang="en-US" altLang="en-US" sz="1900">
                <a:solidFill>
                  <a:srgbClr val="FFFFFF"/>
                </a:solidFill>
                <a:latin typeface="Open Sans" panose="020B0606030504020204" pitchFamily="34" charset="0"/>
              </a:rPr>
              <a:t>Bromodichloromethane </a:t>
            </a:r>
          </a:p>
          <a:p>
            <a:pPr hangingPunct="1">
              <a:lnSpc>
                <a:spcPts val="2438"/>
              </a:lnSpc>
              <a:buClrTx/>
              <a:buFontTx/>
              <a:buNone/>
            </a:pPr>
            <a:r>
              <a:rPr lang="en-US" altLang="en-US" sz="1900">
                <a:solidFill>
                  <a:srgbClr val="FFFFFF"/>
                </a:solidFill>
                <a:latin typeface="Open Sans" panose="020B0606030504020204" pitchFamily="34" charset="0"/>
              </a:rPr>
              <a:t>Bromoform </a:t>
            </a:r>
          </a:p>
          <a:p>
            <a:pPr hangingPunct="1">
              <a:lnSpc>
                <a:spcPct val="100000"/>
              </a:lnSpc>
              <a:buClrTx/>
              <a:buFontTx/>
              <a:buNone/>
            </a:pPr>
            <a:r>
              <a:rPr lang="en-US" altLang="en-US" sz="1900">
                <a:solidFill>
                  <a:srgbClr val="FFFFFF"/>
                </a:solidFill>
                <a:latin typeface="Open Sans" panose="020B0606030504020204" pitchFamily="34" charset="0"/>
              </a:rPr>
              <a:t>Carbon Disulfide </a:t>
            </a:r>
          </a:p>
          <a:p>
            <a:pPr hangingPunct="1">
              <a:lnSpc>
                <a:spcPts val="2513"/>
              </a:lnSpc>
              <a:buClrTx/>
              <a:buFontTx/>
              <a:buNone/>
            </a:pPr>
            <a:r>
              <a:rPr lang="en-US" altLang="en-US" sz="1900">
                <a:solidFill>
                  <a:srgbClr val="FFFFFF"/>
                </a:solidFill>
                <a:latin typeface="Open Sans" panose="020B0606030504020204" pitchFamily="34" charset="0"/>
              </a:rPr>
              <a:t>Carbon Tetrachloride </a:t>
            </a:r>
          </a:p>
          <a:p>
            <a:pPr hangingPunct="1">
              <a:lnSpc>
                <a:spcPct val="100000"/>
              </a:lnSpc>
              <a:buClrTx/>
              <a:buFontTx/>
              <a:buNone/>
            </a:pPr>
            <a:r>
              <a:rPr lang="en-US" altLang="en-US" sz="1900">
                <a:solidFill>
                  <a:srgbClr val="FFFFFF"/>
                </a:solidFill>
                <a:latin typeface="Open Sans" panose="020B0606030504020204" pitchFamily="34" charset="0"/>
              </a:rPr>
              <a:t>Chloroform </a:t>
            </a:r>
          </a:p>
          <a:p>
            <a:pPr hangingPunct="1">
              <a:lnSpc>
                <a:spcPts val="2588"/>
              </a:lnSpc>
              <a:buClrTx/>
              <a:buFontTx/>
              <a:buNone/>
            </a:pPr>
            <a:r>
              <a:rPr lang="en-US" altLang="en-US" sz="1900">
                <a:solidFill>
                  <a:srgbClr val="FFFFFF"/>
                </a:solidFill>
                <a:latin typeface="Open Sans" panose="020B0606030504020204" pitchFamily="34" charset="0"/>
              </a:rPr>
              <a:t>Chloromethane </a:t>
            </a:r>
          </a:p>
          <a:p>
            <a:pPr hangingPunct="1">
              <a:lnSpc>
                <a:spcPct val="100000"/>
              </a:lnSpc>
              <a:buClrTx/>
              <a:buFontTx/>
              <a:buNone/>
            </a:pPr>
            <a:r>
              <a:rPr lang="en-US" altLang="en-US" sz="1900">
                <a:solidFill>
                  <a:srgbClr val="FFFFFF"/>
                </a:solidFill>
                <a:latin typeface="Open Sans" panose="020B0606030504020204" pitchFamily="34" charset="0"/>
              </a:rPr>
              <a:t>Chlorobenzene </a:t>
            </a:r>
          </a:p>
          <a:p>
            <a:pPr hangingPunct="1">
              <a:lnSpc>
                <a:spcPts val="2663"/>
              </a:lnSpc>
              <a:buClrTx/>
              <a:buFontTx/>
              <a:buNone/>
            </a:pPr>
            <a:r>
              <a:rPr lang="en-US" altLang="en-US" sz="1900">
                <a:solidFill>
                  <a:srgbClr val="FFFFFF"/>
                </a:solidFill>
                <a:latin typeface="Open Sans" panose="020B0606030504020204" pitchFamily="34" charset="0"/>
              </a:rPr>
              <a:t>Crude Oil </a:t>
            </a:r>
          </a:p>
          <a:p>
            <a:pPr hangingPunct="1">
              <a:lnSpc>
                <a:spcPct val="100000"/>
              </a:lnSpc>
              <a:buClrTx/>
              <a:buFontTx/>
              <a:buNone/>
            </a:pPr>
            <a:r>
              <a:rPr lang="en-US" altLang="en-US" sz="1900">
                <a:solidFill>
                  <a:srgbClr val="FFFFFF"/>
                </a:solidFill>
                <a:latin typeface="Open Sans" panose="020B0606030504020204" pitchFamily="34" charset="0"/>
              </a:rPr>
              <a:t>Cutting Oils </a:t>
            </a:r>
          </a:p>
          <a:p>
            <a:pPr hangingPunct="1">
              <a:lnSpc>
                <a:spcPts val="2738"/>
              </a:lnSpc>
              <a:buClrTx/>
              <a:buFontTx/>
              <a:buNone/>
            </a:pPr>
            <a:r>
              <a:rPr lang="en-US" altLang="en-US" sz="1900">
                <a:solidFill>
                  <a:srgbClr val="FFFFFF"/>
                </a:solidFill>
                <a:latin typeface="Open Sans" panose="020B0606030504020204" pitchFamily="34" charset="0"/>
              </a:rPr>
              <a:t>Cvclohexane </a:t>
            </a:r>
          </a:p>
          <a:p>
            <a:pPr hangingPunct="1">
              <a:lnSpc>
                <a:spcPts val="2738"/>
              </a:lnSpc>
              <a:buClrTx/>
              <a:buFontTx/>
              <a:buNone/>
            </a:pPr>
            <a:r>
              <a:rPr lang="en-US" altLang="en-US" sz="1900">
                <a:solidFill>
                  <a:srgbClr val="FFFFFF"/>
                </a:solidFill>
                <a:latin typeface="Open Sans" panose="020B0606030504020204" pitchFamily="34" charset="0"/>
              </a:rPr>
              <a:t>Dichlorobenzene </a:t>
            </a:r>
          </a:p>
          <a:p>
            <a:pPr hangingPunct="1">
              <a:lnSpc>
                <a:spcPts val="2738"/>
              </a:lnSpc>
              <a:buClrTx/>
              <a:buFontTx/>
              <a:buNone/>
            </a:pPr>
            <a:r>
              <a:rPr lang="en-US" altLang="en-US" sz="1900">
                <a:solidFill>
                  <a:srgbClr val="FFFFFF"/>
                </a:solidFill>
                <a:latin typeface="Open Sans" panose="020B0606030504020204" pitchFamily="34" charset="0"/>
              </a:rPr>
              <a:t>1, 2-Dichloroethene </a:t>
            </a:r>
          </a:p>
          <a:p>
            <a:pPr hangingPunct="1">
              <a:lnSpc>
                <a:spcPts val="2738"/>
              </a:lnSpc>
              <a:buClrTx/>
              <a:buFontTx/>
              <a:buNone/>
            </a:pPr>
            <a:r>
              <a:rPr lang="en-US" altLang="en-US" sz="1900">
                <a:solidFill>
                  <a:srgbClr val="FFFFFF"/>
                </a:solidFill>
                <a:latin typeface="Open Sans" panose="020B0606030504020204" pitchFamily="34" charset="0"/>
              </a:rPr>
              <a:t>Diesel Fuels </a:t>
            </a:r>
          </a:p>
          <a:p>
            <a:pPr hangingPunct="1">
              <a:lnSpc>
                <a:spcPts val="2738"/>
              </a:lnSpc>
              <a:buClrTx/>
              <a:buFontTx/>
              <a:buNone/>
            </a:pPr>
            <a:endParaRPr lang="en-US" altLang="en-US">
              <a:solidFill>
                <a:srgbClr val="FFFFFF"/>
              </a:solidFill>
              <a:latin typeface="Calibri" panose="020F0502020204030204" pitchFamily="34" charset="0"/>
            </a:endParaRPr>
          </a:p>
          <a:p>
            <a:pPr hangingPunct="1">
              <a:lnSpc>
                <a:spcPct val="100000"/>
              </a:lnSpc>
              <a:buClrTx/>
              <a:buFontTx/>
              <a:buNone/>
            </a:pPr>
            <a:endParaRPr lang="en-US" altLang="en-US">
              <a:solidFill>
                <a:srgbClr val="FFFFFF"/>
              </a:solidFill>
              <a:latin typeface="Calibri" panose="020F0502020204030204" pitchFamily="34" charset="0"/>
            </a:endParaRPr>
          </a:p>
        </p:txBody>
      </p:sp>
      <p:sp>
        <p:nvSpPr>
          <p:cNvPr id="23563" name="Rectangle 11">
            <a:extLst>
              <a:ext uri="{FF2B5EF4-FFF2-40B4-BE49-F238E27FC236}">
                <a16:creationId xmlns:a16="http://schemas.microsoft.com/office/drawing/2014/main" id="{EA75A201-A695-0F0F-E775-D0D4D19E42FC}"/>
              </a:ext>
            </a:extLst>
          </p:cNvPr>
          <p:cNvSpPr>
            <a:spLocks noChangeArrowheads="1"/>
          </p:cNvSpPr>
          <p:nvPr/>
        </p:nvSpPr>
        <p:spPr bwMode="auto">
          <a:xfrm>
            <a:off x="4565650" y="3146425"/>
            <a:ext cx="3251200" cy="569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075"/>
              </a:lnSpc>
              <a:buClrTx/>
              <a:buFontTx/>
              <a:buNone/>
            </a:pPr>
            <a:r>
              <a:rPr lang="en-US" altLang="en-US">
                <a:solidFill>
                  <a:srgbClr val="FFFFFF"/>
                </a:solidFill>
                <a:latin typeface="Open Sans" panose="020B0606030504020204" pitchFamily="34" charset="0"/>
              </a:rPr>
              <a:t>Ethanol </a:t>
            </a:r>
          </a:p>
          <a:p>
            <a:pPr hangingPunct="1">
              <a:lnSpc>
                <a:spcPts val="2075"/>
              </a:lnSpc>
              <a:buClrTx/>
              <a:buFontTx/>
              <a:buNone/>
            </a:pPr>
            <a:r>
              <a:rPr lang="en-US" altLang="en-US">
                <a:solidFill>
                  <a:srgbClr val="FFFFFF"/>
                </a:solidFill>
                <a:latin typeface="Open Sans" panose="020B0606030504020204" pitchFamily="34" charset="0"/>
              </a:rPr>
              <a:t>Ethylbenzene </a:t>
            </a:r>
          </a:p>
          <a:p>
            <a:pPr hangingPunct="1">
              <a:lnSpc>
                <a:spcPts val="2075"/>
              </a:lnSpc>
              <a:buClrTx/>
              <a:buFontTx/>
              <a:buNone/>
            </a:pPr>
            <a:r>
              <a:rPr lang="en-US" altLang="en-US">
                <a:solidFill>
                  <a:srgbClr val="FFFFFF"/>
                </a:solidFill>
                <a:latin typeface="Open Sans" panose="020B0606030504020204" pitchFamily="34" charset="0"/>
              </a:rPr>
              <a:t>Ethyl Ether </a:t>
            </a:r>
          </a:p>
          <a:p>
            <a:pPr hangingPunct="1">
              <a:lnSpc>
                <a:spcPts val="2075"/>
              </a:lnSpc>
              <a:buClrTx/>
              <a:buFontTx/>
              <a:buNone/>
            </a:pPr>
            <a:r>
              <a:rPr lang="en-US" altLang="en-US">
                <a:solidFill>
                  <a:srgbClr val="FFFFFF"/>
                </a:solidFill>
                <a:latin typeface="Open Sans" panose="020B0606030504020204" pitchFamily="34" charset="0"/>
              </a:rPr>
              <a:t>Ethylene Glycol Gasoline </a:t>
            </a:r>
          </a:p>
          <a:p>
            <a:pPr hangingPunct="1">
              <a:lnSpc>
                <a:spcPts val="2075"/>
              </a:lnSpc>
              <a:buClrTx/>
              <a:buFontTx/>
              <a:buNone/>
            </a:pPr>
            <a:r>
              <a:rPr lang="en-US" altLang="en-US">
                <a:solidFill>
                  <a:srgbClr val="FFFFFF"/>
                </a:solidFill>
                <a:latin typeface="Open Sans" panose="020B0606030504020204" pitchFamily="34" charset="0"/>
              </a:rPr>
              <a:t>Glycerine </a:t>
            </a:r>
          </a:p>
          <a:p>
            <a:pPr hangingPunct="1">
              <a:lnSpc>
                <a:spcPts val="2075"/>
              </a:lnSpc>
              <a:buClrTx/>
              <a:buFontTx/>
              <a:buNone/>
            </a:pPr>
            <a:r>
              <a:rPr lang="en-US" altLang="en-US">
                <a:solidFill>
                  <a:srgbClr val="FFFFFF"/>
                </a:solidFill>
                <a:latin typeface="Open Sans" panose="020B0606030504020204" pitchFamily="34" charset="0"/>
              </a:rPr>
              <a:t>Heptane </a:t>
            </a:r>
          </a:p>
          <a:p>
            <a:pPr hangingPunct="1">
              <a:lnSpc>
                <a:spcPts val="2075"/>
              </a:lnSpc>
              <a:buClrTx/>
              <a:buFontTx/>
              <a:buNone/>
            </a:pPr>
            <a:r>
              <a:rPr lang="en-US" altLang="en-US">
                <a:solidFill>
                  <a:srgbClr val="FFFFFF"/>
                </a:solidFill>
                <a:latin typeface="Open Sans" panose="020B0606030504020204" pitchFamily="34" charset="0"/>
              </a:rPr>
              <a:t>Hexane Hexachlorobenzene </a:t>
            </a:r>
          </a:p>
          <a:p>
            <a:pPr hangingPunct="1">
              <a:lnSpc>
                <a:spcPts val="1850"/>
              </a:lnSpc>
              <a:buClrTx/>
              <a:buFontTx/>
              <a:buNone/>
            </a:pPr>
            <a:r>
              <a:rPr lang="en-US" altLang="en-US">
                <a:solidFill>
                  <a:srgbClr val="FFFFFF"/>
                </a:solidFill>
                <a:latin typeface="Open Sans" panose="020B0606030504020204" pitchFamily="34" charset="0"/>
              </a:rPr>
              <a:t>Hexachlorobutadiene </a:t>
            </a:r>
          </a:p>
          <a:p>
            <a:pPr hangingPunct="1">
              <a:lnSpc>
                <a:spcPts val="2300"/>
              </a:lnSpc>
              <a:buClrTx/>
              <a:buFontTx/>
              <a:buNone/>
            </a:pPr>
            <a:r>
              <a:rPr lang="en-US" altLang="en-US">
                <a:solidFill>
                  <a:srgbClr val="FFFFFF"/>
                </a:solidFill>
                <a:latin typeface="Open Sans" panose="020B0606030504020204" pitchFamily="34" charset="0"/>
              </a:rPr>
              <a:t>Hexachloroethane </a:t>
            </a:r>
          </a:p>
          <a:p>
            <a:pPr hangingPunct="1">
              <a:lnSpc>
                <a:spcPts val="1800"/>
              </a:lnSpc>
              <a:buClrTx/>
              <a:buFontTx/>
              <a:buNone/>
            </a:pPr>
            <a:r>
              <a:rPr lang="en-US" altLang="en-US">
                <a:solidFill>
                  <a:srgbClr val="FFFFFF"/>
                </a:solidFill>
                <a:latin typeface="Open Sans" panose="020B0606030504020204" pitchFamily="34" charset="0"/>
              </a:rPr>
              <a:t>Hydrochloric Acid </a:t>
            </a:r>
          </a:p>
          <a:p>
            <a:pPr hangingPunct="1">
              <a:lnSpc>
                <a:spcPts val="2375"/>
              </a:lnSpc>
              <a:buClrTx/>
              <a:buFontTx/>
              <a:buNone/>
            </a:pPr>
            <a:r>
              <a:rPr lang="en-US" altLang="en-US">
                <a:solidFill>
                  <a:srgbClr val="FFFFFF"/>
                </a:solidFill>
                <a:latin typeface="Open Sans" panose="020B0606030504020204" pitchFamily="34" charset="0"/>
              </a:rPr>
              <a:t>Hydrofloric Acid </a:t>
            </a:r>
          </a:p>
          <a:p>
            <a:pPr hangingPunct="1">
              <a:lnSpc>
                <a:spcPct val="100000"/>
              </a:lnSpc>
              <a:buClrTx/>
              <a:buFontTx/>
              <a:buNone/>
            </a:pPr>
            <a:r>
              <a:rPr lang="en-US" altLang="en-US">
                <a:solidFill>
                  <a:srgbClr val="FFFFFF"/>
                </a:solidFill>
                <a:latin typeface="Open Sans" panose="020B0606030504020204" pitchFamily="34" charset="0"/>
              </a:rPr>
              <a:t>Isobutanol </a:t>
            </a:r>
          </a:p>
          <a:p>
            <a:pPr hangingPunct="1">
              <a:lnSpc>
                <a:spcPts val="2450"/>
              </a:lnSpc>
              <a:buClrTx/>
              <a:buFontTx/>
              <a:buNone/>
            </a:pPr>
            <a:r>
              <a:rPr lang="en-US" altLang="en-US">
                <a:solidFill>
                  <a:srgbClr val="FFFFFF"/>
                </a:solidFill>
                <a:latin typeface="Open Sans" panose="020B0606030504020204" pitchFamily="34" charset="0"/>
              </a:rPr>
              <a:t>Isopropene </a:t>
            </a:r>
          </a:p>
          <a:p>
            <a:pPr hangingPunct="1">
              <a:lnSpc>
                <a:spcPts val="2450"/>
              </a:lnSpc>
              <a:buClrTx/>
              <a:buFontTx/>
              <a:buNone/>
            </a:pPr>
            <a:r>
              <a:rPr lang="en-US" altLang="en-US">
                <a:solidFill>
                  <a:srgbClr val="FFFFFF"/>
                </a:solidFill>
                <a:latin typeface="Open Sans" panose="020B0606030504020204" pitchFamily="34" charset="0"/>
              </a:rPr>
              <a:t>sopropanol </a:t>
            </a:r>
          </a:p>
          <a:p>
            <a:pPr hangingPunct="1">
              <a:lnSpc>
                <a:spcPts val="2450"/>
              </a:lnSpc>
              <a:buClrTx/>
              <a:buFontTx/>
              <a:buNone/>
            </a:pPr>
            <a:r>
              <a:rPr lang="en-US" altLang="en-US">
                <a:solidFill>
                  <a:srgbClr val="FFFFFF"/>
                </a:solidFill>
                <a:latin typeface="Open Sans" panose="020B0606030504020204" pitchFamily="34" charset="0"/>
              </a:rPr>
              <a:t>Jet Fuels </a:t>
            </a:r>
          </a:p>
          <a:p>
            <a:pPr hangingPunct="1">
              <a:lnSpc>
                <a:spcPts val="2450"/>
              </a:lnSpc>
              <a:buClrTx/>
              <a:buFontTx/>
              <a:buNone/>
            </a:pPr>
            <a:r>
              <a:rPr lang="en-US" altLang="en-US">
                <a:solidFill>
                  <a:srgbClr val="FFFFFF"/>
                </a:solidFill>
                <a:latin typeface="Open Sans" panose="020B0606030504020204" pitchFamily="34" charset="0"/>
              </a:rPr>
              <a:t>Kerosene </a:t>
            </a:r>
          </a:p>
          <a:p>
            <a:pPr hangingPunct="1">
              <a:lnSpc>
                <a:spcPts val="2450"/>
              </a:lnSpc>
              <a:buClrTx/>
              <a:buFontTx/>
              <a:buNone/>
            </a:pPr>
            <a:r>
              <a:rPr lang="en-US" altLang="en-US">
                <a:solidFill>
                  <a:srgbClr val="FFFFFF"/>
                </a:solidFill>
                <a:latin typeface="Open Sans" panose="020B0606030504020204" pitchFamily="34" charset="0"/>
              </a:rPr>
              <a:t>Methanol </a:t>
            </a:r>
          </a:p>
          <a:p>
            <a:pPr hangingPunct="1">
              <a:lnSpc>
                <a:spcPts val="2450"/>
              </a:lnSpc>
              <a:buClrTx/>
              <a:buFontTx/>
              <a:buNone/>
            </a:pPr>
            <a:r>
              <a:rPr lang="en-US" altLang="en-US">
                <a:solidFill>
                  <a:srgbClr val="FFFFFF"/>
                </a:solidFill>
                <a:latin typeface="Open Sans" panose="020B0606030504020204" pitchFamily="34" charset="0"/>
              </a:rPr>
              <a:t>Methylene Chloride </a:t>
            </a:r>
          </a:p>
          <a:p>
            <a:pPr hangingPunct="1">
              <a:lnSpc>
                <a:spcPts val="2450"/>
              </a:lnSpc>
              <a:buClrTx/>
              <a:buFontTx/>
              <a:buNone/>
            </a:pPr>
            <a:r>
              <a:rPr lang="en-US" altLang="en-US">
                <a:solidFill>
                  <a:srgbClr val="FFFFFF"/>
                </a:solidFill>
                <a:latin typeface="Open Sans" panose="020B0606030504020204" pitchFamily="34" charset="0"/>
              </a:rPr>
              <a:t>Methyl Ethyl Ketone </a:t>
            </a:r>
          </a:p>
          <a:p>
            <a:pPr hangingPunct="1">
              <a:lnSpc>
                <a:spcPts val="2450"/>
              </a:lnSpc>
              <a:buClrTx/>
              <a:buFontTx/>
              <a:buNone/>
            </a:pPr>
            <a:r>
              <a:rPr lang="en-US" altLang="en-US">
                <a:solidFill>
                  <a:srgbClr val="FFFFFF"/>
                </a:solidFill>
                <a:latin typeface="Open Sans" panose="020B0606030504020204" pitchFamily="34" charset="0"/>
              </a:rPr>
              <a:t>Methylphenol </a:t>
            </a:r>
          </a:p>
        </p:txBody>
      </p:sp>
      <p:sp>
        <p:nvSpPr>
          <p:cNvPr id="23564" name="Rectangle 12">
            <a:extLst>
              <a:ext uri="{FF2B5EF4-FFF2-40B4-BE49-F238E27FC236}">
                <a16:creationId xmlns:a16="http://schemas.microsoft.com/office/drawing/2014/main" id="{E65814E3-F32F-1610-A431-E7AEDE8EE3FA}"/>
              </a:ext>
            </a:extLst>
          </p:cNvPr>
          <p:cNvSpPr>
            <a:spLocks noChangeArrowheads="1"/>
          </p:cNvSpPr>
          <p:nvPr/>
        </p:nvSpPr>
        <p:spPr bwMode="auto">
          <a:xfrm>
            <a:off x="8521700" y="3146425"/>
            <a:ext cx="4678363" cy="582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075"/>
              </a:lnSpc>
              <a:buClrTx/>
              <a:buFontTx/>
              <a:buNone/>
            </a:pPr>
            <a:r>
              <a:rPr lang="en-US" altLang="en-US">
                <a:solidFill>
                  <a:srgbClr val="FFFFFF"/>
                </a:solidFill>
                <a:latin typeface="Open Sans" panose="020B0606030504020204" pitchFamily="34" charset="0"/>
              </a:rPr>
              <a:t>Isopropanol </a:t>
            </a:r>
          </a:p>
          <a:p>
            <a:pPr hangingPunct="1">
              <a:lnSpc>
                <a:spcPts val="2075"/>
              </a:lnSpc>
              <a:buClrTx/>
              <a:buFontTx/>
              <a:buNone/>
            </a:pPr>
            <a:r>
              <a:rPr lang="en-US" altLang="en-US">
                <a:solidFill>
                  <a:srgbClr val="FFFFFF"/>
                </a:solidFill>
                <a:latin typeface="Open Sans" panose="020B0606030504020204" pitchFamily="34" charset="0"/>
              </a:rPr>
              <a:t>Jet Fuels </a:t>
            </a:r>
          </a:p>
          <a:p>
            <a:pPr hangingPunct="1">
              <a:lnSpc>
                <a:spcPts val="2075"/>
              </a:lnSpc>
              <a:buClrTx/>
              <a:buFontTx/>
              <a:buNone/>
            </a:pPr>
            <a:r>
              <a:rPr lang="en-US" altLang="en-US">
                <a:solidFill>
                  <a:srgbClr val="FFFFFF"/>
                </a:solidFill>
                <a:latin typeface="Open Sans" panose="020B0606030504020204" pitchFamily="34" charset="0"/>
              </a:rPr>
              <a:t>Kerosene </a:t>
            </a:r>
          </a:p>
          <a:p>
            <a:pPr hangingPunct="1">
              <a:lnSpc>
                <a:spcPts val="2075"/>
              </a:lnSpc>
              <a:buClrTx/>
              <a:buFontTx/>
              <a:buNone/>
            </a:pPr>
            <a:r>
              <a:rPr lang="en-US" altLang="en-US">
                <a:solidFill>
                  <a:srgbClr val="FFFFFF"/>
                </a:solidFill>
                <a:latin typeface="Open Sans" panose="020B0606030504020204" pitchFamily="34" charset="0"/>
              </a:rPr>
              <a:t>Methanol </a:t>
            </a:r>
          </a:p>
          <a:p>
            <a:pPr hangingPunct="1">
              <a:lnSpc>
                <a:spcPts val="2075"/>
              </a:lnSpc>
              <a:buClrTx/>
              <a:buFontTx/>
              <a:buNone/>
            </a:pPr>
            <a:r>
              <a:rPr lang="en-US" altLang="en-US">
                <a:solidFill>
                  <a:srgbClr val="FFFFFF"/>
                </a:solidFill>
                <a:latin typeface="Open Sans" panose="020B0606030504020204" pitchFamily="34" charset="0"/>
              </a:rPr>
              <a:t>Methylene Chloride </a:t>
            </a:r>
          </a:p>
          <a:p>
            <a:pPr hangingPunct="1">
              <a:lnSpc>
                <a:spcPts val="2075"/>
              </a:lnSpc>
              <a:buClrTx/>
              <a:buFontTx/>
              <a:buNone/>
            </a:pPr>
            <a:r>
              <a:rPr lang="en-US" altLang="en-US">
                <a:solidFill>
                  <a:srgbClr val="FFFFFF"/>
                </a:solidFill>
                <a:latin typeface="Open Sans" panose="020B0606030504020204" pitchFamily="34" charset="0"/>
              </a:rPr>
              <a:t>Methyl Ethyl Ketone </a:t>
            </a:r>
          </a:p>
          <a:p>
            <a:pPr hangingPunct="1">
              <a:lnSpc>
                <a:spcPts val="2075"/>
              </a:lnSpc>
              <a:buClrTx/>
              <a:buFontTx/>
              <a:buNone/>
            </a:pPr>
            <a:r>
              <a:rPr lang="en-US" altLang="en-US">
                <a:solidFill>
                  <a:srgbClr val="FFFFFF"/>
                </a:solidFill>
                <a:latin typeface="Open Sans" panose="020B0606030504020204" pitchFamily="34" charset="0"/>
              </a:rPr>
              <a:t>Methylphenol </a:t>
            </a:r>
          </a:p>
          <a:p>
            <a:pPr hangingPunct="1">
              <a:lnSpc>
                <a:spcPts val="2075"/>
              </a:lnSpc>
              <a:buClrTx/>
              <a:buFontTx/>
              <a:buNone/>
            </a:pPr>
            <a:r>
              <a:rPr lang="en-US" altLang="en-US">
                <a:solidFill>
                  <a:srgbClr val="FFFFFF"/>
                </a:solidFill>
                <a:latin typeface="Open Sans" panose="020B0606030504020204" pitchFamily="34" charset="0"/>
              </a:rPr>
              <a:t>Motor Oils </a:t>
            </a:r>
          </a:p>
          <a:p>
            <a:pPr hangingPunct="1">
              <a:lnSpc>
                <a:spcPts val="2075"/>
              </a:lnSpc>
              <a:buClrTx/>
              <a:buFontTx/>
              <a:buNone/>
            </a:pPr>
            <a:r>
              <a:rPr lang="en-US" altLang="en-US">
                <a:solidFill>
                  <a:srgbClr val="FFFFFF"/>
                </a:solidFill>
                <a:latin typeface="Open Sans" panose="020B0606030504020204" pitchFamily="34" charset="0"/>
              </a:rPr>
              <a:t>Muriatic Acid </a:t>
            </a:r>
          </a:p>
          <a:p>
            <a:pPr hangingPunct="1">
              <a:lnSpc>
                <a:spcPts val="2075"/>
              </a:lnSpc>
              <a:buClrTx/>
              <a:buFontTx/>
              <a:buNone/>
            </a:pPr>
            <a:r>
              <a:rPr lang="en-US" altLang="en-US">
                <a:solidFill>
                  <a:srgbClr val="FFFFFF"/>
                </a:solidFill>
                <a:latin typeface="Open Sans" panose="020B0606030504020204" pitchFamily="34" charset="0"/>
              </a:rPr>
              <a:t>Napthanlene </a:t>
            </a:r>
          </a:p>
          <a:p>
            <a:pPr hangingPunct="1">
              <a:lnSpc>
                <a:spcPts val="2075"/>
              </a:lnSpc>
              <a:buClrTx/>
              <a:buFontTx/>
              <a:buNone/>
            </a:pPr>
            <a:r>
              <a:rPr lang="en-US" altLang="en-US">
                <a:solidFill>
                  <a:srgbClr val="FFFFFF"/>
                </a:solidFill>
                <a:latin typeface="Open Sans" panose="020B0606030504020204" pitchFamily="34" charset="0"/>
              </a:rPr>
              <a:t>2-Nitroaniline </a:t>
            </a:r>
          </a:p>
          <a:p>
            <a:pPr hangingPunct="1">
              <a:lnSpc>
                <a:spcPts val="2075"/>
              </a:lnSpc>
              <a:buClrTx/>
              <a:buFontTx/>
              <a:buNone/>
            </a:pPr>
            <a:r>
              <a:rPr lang="en-US" altLang="en-US">
                <a:solidFill>
                  <a:srgbClr val="FFFFFF"/>
                </a:solidFill>
                <a:latin typeface="Open Sans" panose="020B0606030504020204" pitchFamily="34" charset="0"/>
              </a:rPr>
              <a:t>Nitrobenzene </a:t>
            </a:r>
          </a:p>
          <a:p>
            <a:pPr hangingPunct="1">
              <a:lnSpc>
                <a:spcPts val="2075"/>
              </a:lnSpc>
              <a:buClrTx/>
              <a:buFontTx/>
              <a:buNone/>
            </a:pPr>
            <a:r>
              <a:rPr lang="en-US" altLang="en-US">
                <a:solidFill>
                  <a:srgbClr val="FFFFFF"/>
                </a:solidFill>
                <a:latin typeface="Open Sans" panose="020B0606030504020204" pitchFamily="34" charset="0"/>
              </a:rPr>
              <a:t>PCB’s Perfluorooctanesulfonic Acid (PFO) </a:t>
            </a:r>
          </a:p>
          <a:p>
            <a:pPr hangingPunct="1">
              <a:lnSpc>
                <a:spcPts val="2075"/>
              </a:lnSpc>
              <a:buClrTx/>
              <a:buFontTx/>
              <a:buNone/>
            </a:pPr>
            <a:r>
              <a:rPr lang="en-US" altLang="en-US">
                <a:solidFill>
                  <a:srgbClr val="FFFFFF"/>
                </a:solidFill>
                <a:latin typeface="Open Sans" panose="020B0606030504020204" pitchFamily="34" charset="0"/>
              </a:rPr>
              <a:t>Pentane </a:t>
            </a:r>
          </a:p>
          <a:p>
            <a:pPr hangingPunct="1">
              <a:lnSpc>
                <a:spcPts val="2075"/>
              </a:lnSpc>
              <a:buClrTx/>
              <a:buFontTx/>
              <a:buNone/>
            </a:pPr>
            <a:r>
              <a:rPr lang="en-US" altLang="en-US">
                <a:solidFill>
                  <a:srgbClr val="FFFFFF"/>
                </a:solidFill>
                <a:latin typeface="Open Sans" panose="020B0606030504020204" pitchFamily="34" charset="0"/>
              </a:rPr>
              <a:t>Pentachlorphenol </a:t>
            </a:r>
          </a:p>
          <a:p>
            <a:pPr hangingPunct="1">
              <a:lnSpc>
                <a:spcPts val="2075"/>
              </a:lnSpc>
              <a:buClrTx/>
              <a:buFontTx/>
              <a:buNone/>
            </a:pPr>
            <a:r>
              <a:rPr lang="en-US" altLang="en-US">
                <a:solidFill>
                  <a:srgbClr val="FFFFFF"/>
                </a:solidFill>
                <a:latin typeface="Open Sans" panose="020B0606030504020204" pitchFamily="34" charset="0"/>
              </a:rPr>
              <a:t>Phenol </a:t>
            </a:r>
          </a:p>
          <a:p>
            <a:pPr hangingPunct="1">
              <a:lnSpc>
                <a:spcPts val="2075"/>
              </a:lnSpc>
              <a:buClrTx/>
              <a:buFontTx/>
              <a:buNone/>
            </a:pPr>
            <a:r>
              <a:rPr lang="en-US" altLang="en-US">
                <a:solidFill>
                  <a:srgbClr val="FFFFFF"/>
                </a:solidFill>
                <a:latin typeface="Open Sans" panose="020B0606030504020204" pitchFamily="34" charset="0"/>
              </a:rPr>
              <a:t>Propanol </a:t>
            </a:r>
          </a:p>
          <a:p>
            <a:pPr hangingPunct="1">
              <a:lnSpc>
                <a:spcPts val="2075"/>
              </a:lnSpc>
              <a:buClrTx/>
              <a:buFontTx/>
              <a:buNone/>
            </a:pPr>
            <a:r>
              <a:rPr lang="en-US" altLang="en-US">
                <a:solidFill>
                  <a:srgbClr val="FFFFFF"/>
                </a:solidFill>
                <a:latin typeface="Open Sans" panose="020B0606030504020204" pitchFamily="34" charset="0"/>
              </a:rPr>
              <a:t>Styrene </a:t>
            </a:r>
          </a:p>
          <a:p>
            <a:pPr hangingPunct="1">
              <a:lnSpc>
                <a:spcPts val="2075"/>
              </a:lnSpc>
              <a:buClrTx/>
              <a:buFontTx/>
              <a:buNone/>
            </a:pPr>
            <a:r>
              <a:rPr lang="en-US" altLang="en-US">
                <a:solidFill>
                  <a:srgbClr val="FFFFFF"/>
                </a:solidFill>
                <a:latin typeface="Open Sans" panose="020B0606030504020204" pitchFamily="34" charset="0"/>
              </a:rPr>
              <a:t>Sulphuric Acid </a:t>
            </a:r>
          </a:p>
          <a:p>
            <a:pPr hangingPunct="1">
              <a:lnSpc>
                <a:spcPts val="2075"/>
              </a:lnSpc>
              <a:buClrTx/>
              <a:buFontTx/>
              <a:buNone/>
            </a:pPr>
            <a:r>
              <a:rPr lang="en-US" altLang="en-US">
                <a:solidFill>
                  <a:srgbClr val="FFFFFF"/>
                </a:solidFill>
                <a:latin typeface="Open Sans" panose="020B0606030504020204" pitchFamily="34" charset="0"/>
              </a:rPr>
              <a:t>Teytrachloroethane </a:t>
            </a:r>
          </a:p>
          <a:p>
            <a:pPr hangingPunct="1">
              <a:lnSpc>
                <a:spcPts val="2075"/>
              </a:lnSpc>
              <a:buClrTx/>
              <a:buFontTx/>
              <a:buNone/>
            </a:pPr>
            <a:r>
              <a:rPr lang="en-US" altLang="en-US">
                <a:solidFill>
                  <a:srgbClr val="FFFFFF"/>
                </a:solidFill>
                <a:latin typeface="Open Sans" panose="020B0606030504020204" pitchFamily="34" charset="0"/>
              </a:rPr>
              <a:t>Tetrachloroethylene </a:t>
            </a:r>
          </a:p>
          <a:p>
            <a:pPr hangingPunct="1">
              <a:lnSpc>
                <a:spcPts val="2075"/>
              </a:lnSpc>
              <a:buClrTx/>
              <a:buFontTx/>
              <a:buNone/>
            </a:pPr>
            <a:endParaRPr lang="en-US" altLang="en-US">
              <a:solidFill>
                <a:srgbClr val="FFFFFF"/>
              </a:solidFill>
              <a:latin typeface="Open Sans" panose="020B0606030504020204" pitchFamily="34" charset="0"/>
            </a:endParaRPr>
          </a:p>
        </p:txBody>
      </p:sp>
      <p:sp>
        <p:nvSpPr>
          <p:cNvPr id="23565" name="Rectangle 13">
            <a:extLst>
              <a:ext uri="{FF2B5EF4-FFF2-40B4-BE49-F238E27FC236}">
                <a16:creationId xmlns:a16="http://schemas.microsoft.com/office/drawing/2014/main" id="{2B71E575-63CA-2A71-5F6E-9B8177480A0A}"/>
              </a:ext>
            </a:extLst>
          </p:cNvPr>
          <p:cNvSpPr>
            <a:spLocks noChangeArrowheads="1"/>
          </p:cNvSpPr>
          <p:nvPr/>
        </p:nvSpPr>
        <p:spPr bwMode="auto">
          <a:xfrm>
            <a:off x="13906500" y="7715250"/>
            <a:ext cx="3065463"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600"/>
              </a:lnSpc>
              <a:buClrTx/>
              <a:buFontTx/>
              <a:buNone/>
            </a:pPr>
            <a:r>
              <a:rPr lang="en-US" altLang="en-US" sz="2300">
                <a:solidFill>
                  <a:srgbClr val="00CC00"/>
                </a:solidFill>
                <a:latin typeface="Montserrat Ultra-Bold" charset="0"/>
              </a:rPr>
              <a:t>AND MORE TO BE DISCOVERED !</a:t>
            </a:r>
          </a:p>
        </p:txBody>
      </p:sp>
      <p:sp>
        <p:nvSpPr>
          <p:cNvPr id="23566" name="Rectangle 14">
            <a:extLst>
              <a:ext uri="{FF2B5EF4-FFF2-40B4-BE49-F238E27FC236}">
                <a16:creationId xmlns:a16="http://schemas.microsoft.com/office/drawing/2014/main" id="{01A9D35F-EF25-6600-FE2C-E550ADC51B34}"/>
              </a:ext>
            </a:extLst>
          </p:cNvPr>
          <p:cNvSpPr>
            <a:spLocks noChangeArrowheads="1"/>
          </p:cNvSpPr>
          <p:nvPr/>
        </p:nvSpPr>
        <p:spPr bwMode="auto">
          <a:xfrm>
            <a:off x="9629775" y="942975"/>
            <a:ext cx="6491288" cy="745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6163"/>
              </a:lnSpc>
              <a:buClrTx/>
            </a:pPr>
            <a:r>
              <a:rPr lang="en-US" altLang="en-US" sz="4400" b="1" dirty="0">
                <a:solidFill>
                  <a:srgbClr val="FFFFFF"/>
                </a:solidFill>
                <a:latin typeface="Nunito Sans Heavy"/>
                <a:ea typeface="Arial Unicode MS"/>
                <a:cs typeface="Arial Unicode MS"/>
              </a:rPr>
              <a:t>ABSORBS THE MOST! </a:t>
            </a:r>
            <a:endParaRPr lang="en-US" altLang="en-US" sz="4400" b="1" dirty="0">
              <a:solidFill>
                <a:srgbClr val="FFFFFF"/>
              </a:solidFill>
              <a:latin typeface="Nunito Sans Heavy" charset="0"/>
            </a:endParaRPr>
          </a:p>
        </p:txBody>
      </p:sp>
      <p:sp>
        <p:nvSpPr>
          <p:cNvPr id="23567" name="Line 15">
            <a:extLst>
              <a:ext uri="{FF2B5EF4-FFF2-40B4-BE49-F238E27FC236}">
                <a16:creationId xmlns:a16="http://schemas.microsoft.com/office/drawing/2014/main" id="{D0FD2887-E547-C3B8-7FB9-DAFA443B6032}"/>
              </a:ext>
            </a:extLst>
          </p:cNvPr>
          <p:cNvSpPr>
            <a:spLocks noChangeShapeType="1"/>
          </p:cNvSpPr>
          <p:nvPr/>
        </p:nvSpPr>
        <p:spPr bwMode="auto">
          <a:xfrm flipV="1">
            <a:off x="9156700" y="814388"/>
            <a:ext cx="1588" cy="887412"/>
          </a:xfrm>
          <a:prstGeom prst="line">
            <a:avLst/>
          </a:prstGeom>
          <a:noFill/>
          <a:ln w="5724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568" name="Rectangle 16">
            <a:extLst>
              <a:ext uri="{FF2B5EF4-FFF2-40B4-BE49-F238E27FC236}">
                <a16:creationId xmlns:a16="http://schemas.microsoft.com/office/drawing/2014/main" id="{769FF823-BE16-010D-EFFE-28FF4BAE5FA1}"/>
              </a:ext>
            </a:extLst>
          </p:cNvPr>
          <p:cNvSpPr>
            <a:spLocks noChangeArrowheads="1"/>
          </p:cNvSpPr>
          <p:nvPr/>
        </p:nvSpPr>
        <p:spPr bwMode="auto">
          <a:xfrm>
            <a:off x="13906500" y="3176588"/>
            <a:ext cx="3565525" cy="408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1850"/>
              </a:lnSpc>
              <a:buClrTx/>
              <a:buFontTx/>
              <a:buNone/>
            </a:pPr>
            <a:r>
              <a:rPr lang="en-US" altLang="en-US">
                <a:solidFill>
                  <a:srgbClr val="FFFFFF"/>
                </a:solidFill>
                <a:latin typeface="Open Sans" panose="020B0606030504020204" pitchFamily="34" charset="0"/>
              </a:rPr>
              <a:t>Propanol </a:t>
            </a:r>
          </a:p>
          <a:p>
            <a:pPr hangingPunct="1">
              <a:lnSpc>
                <a:spcPts val="2300"/>
              </a:lnSpc>
              <a:buClrTx/>
              <a:buFontTx/>
              <a:buNone/>
            </a:pPr>
            <a:r>
              <a:rPr lang="en-US" altLang="en-US">
                <a:solidFill>
                  <a:srgbClr val="FFFFFF"/>
                </a:solidFill>
                <a:latin typeface="Open Sans" panose="020B0606030504020204" pitchFamily="34" charset="0"/>
              </a:rPr>
              <a:t>Styrene </a:t>
            </a:r>
          </a:p>
          <a:p>
            <a:pPr hangingPunct="1">
              <a:lnSpc>
                <a:spcPts val="1800"/>
              </a:lnSpc>
              <a:buClrTx/>
              <a:buFontTx/>
              <a:buNone/>
            </a:pPr>
            <a:r>
              <a:rPr lang="en-US" altLang="en-US">
                <a:solidFill>
                  <a:srgbClr val="FFFFFF"/>
                </a:solidFill>
                <a:latin typeface="Open Sans" panose="020B0606030504020204" pitchFamily="34" charset="0"/>
              </a:rPr>
              <a:t>Sulphuric Acid </a:t>
            </a:r>
          </a:p>
          <a:p>
            <a:pPr hangingPunct="1">
              <a:lnSpc>
                <a:spcPts val="2375"/>
              </a:lnSpc>
              <a:buClrTx/>
              <a:buFontTx/>
              <a:buNone/>
            </a:pPr>
            <a:r>
              <a:rPr lang="en-US" altLang="en-US">
                <a:solidFill>
                  <a:srgbClr val="FFFFFF"/>
                </a:solidFill>
                <a:latin typeface="Open Sans" panose="020B0606030504020204" pitchFamily="34" charset="0"/>
              </a:rPr>
              <a:t>Teytrachloroethane </a:t>
            </a:r>
          </a:p>
          <a:p>
            <a:pPr hangingPunct="1">
              <a:lnSpc>
                <a:spcPct val="100000"/>
              </a:lnSpc>
              <a:buClrTx/>
              <a:buFontTx/>
              <a:buNone/>
            </a:pPr>
            <a:r>
              <a:rPr lang="en-US" altLang="en-US">
                <a:solidFill>
                  <a:srgbClr val="FFFFFF"/>
                </a:solidFill>
                <a:latin typeface="Open Sans" panose="020B0606030504020204" pitchFamily="34" charset="0"/>
              </a:rPr>
              <a:t>Tetrachloroethylene </a:t>
            </a:r>
          </a:p>
          <a:p>
            <a:pPr hangingPunct="1">
              <a:lnSpc>
                <a:spcPts val="2450"/>
              </a:lnSpc>
              <a:buClrTx/>
              <a:buFontTx/>
              <a:buNone/>
            </a:pPr>
            <a:r>
              <a:rPr lang="en-US" altLang="en-US">
                <a:solidFill>
                  <a:srgbClr val="FFFFFF"/>
                </a:solidFill>
                <a:latin typeface="Open Sans" panose="020B0606030504020204" pitchFamily="34" charset="0"/>
              </a:rPr>
              <a:t>Tetrahydrofuran </a:t>
            </a:r>
          </a:p>
          <a:p>
            <a:pPr hangingPunct="1">
              <a:lnSpc>
                <a:spcPct val="100000"/>
              </a:lnSpc>
              <a:buClrTx/>
              <a:buFontTx/>
              <a:buNone/>
            </a:pPr>
            <a:r>
              <a:rPr lang="en-US" altLang="en-US">
                <a:solidFill>
                  <a:srgbClr val="FFFFFF"/>
                </a:solidFill>
                <a:latin typeface="Open Sans" panose="020B0606030504020204" pitchFamily="34" charset="0"/>
              </a:rPr>
              <a:t>Toluene </a:t>
            </a:r>
          </a:p>
          <a:p>
            <a:pPr hangingPunct="1">
              <a:lnSpc>
                <a:spcPts val="2525"/>
              </a:lnSpc>
              <a:buClrTx/>
              <a:buFontTx/>
              <a:buNone/>
            </a:pPr>
            <a:r>
              <a:rPr lang="en-US" altLang="en-US">
                <a:solidFill>
                  <a:srgbClr val="FFFFFF"/>
                </a:solidFill>
                <a:latin typeface="Open Sans" panose="020B0606030504020204" pitchFamily="34" charset="0"/>
              </a:rPr>
              <a:t>Trichloroethylene </a:t>
            </a:r>
          </a:p>
          <a:p>
            <a:pPr hangingPunct="1">
              <a:lnSpc>
                <a:spcPct val="100000"/>
              </a:lnSpc>
              <a:buClrTx/>
              <a:buFontTx/>
              <a:buNone/>
            </a:pPr>
            <a:r>
              <a:rPr lang="en-US" altLang="en-US">
                <a:solidFill>
                  <a:srgbClr val="FFFFFF"/>
                </a:solidFill>
                <a:latin typeface="Open Sans" panose="020B0606030504020204" pitchFamily="34" charset="0"/>
              </a:rPr>
              <a:t>Trichlorophenol </a:t>
            </a:r>
          </a:p>
          <a:p>
            <a:pPr hangingPunct="1">
              <a:lnSpc>
                <a:spcPts val="2613"/>
              </a:lnSpc>
              <a:buClrTx/>
              <a:buFontTx/>
              <a:buNone/>
            </a:pPr>
            <a:r>
              <a:rPr lang="en-US" altLang="en-US">
                <a:solidFill>
                  <a:srgbClr val="FFFFFF"/>
                </a:solidFill>
                <a:latin typeface="Open Sans" panose="020B0606030504020204" pitchFamily="34" charset="0"/>
              </a:rPr>
              <a:t>Trichlorophenoxyacetic Acid (Ingredient in Agent Orange) </a:t>
            </a:r>
          </a:p>
          <a:p>
            <a:pPr hangingPunct="1">
              <a:lnSpc>
                <a:spcPct val="100000"/>
              </a:lnSpc>
              <a:buClrTx/>
              <a:buFontTx/>
              <a:buNone/>
            </a:pPr>
            <a:r>
              <a:rPr lang="en-US" altLang="en-US">
                <a:solidFill>
                  <a:srgbClr val="FFFFFF"/>
                </a:solidFill>
                <a:latin typeface="Open Sans" panose="020B0606030504020204" pitchFamily="34" charset="0"/>
              </a:rPr>
              <a:t>Varsol </a:t>
            </a:r>
          </a:p>
          <a:p>
            <a:pPr hangingPunct="1">
              <a:lnSpc>
                <a:spcPts val="2775"/>
              </a:lnSpc>
              <a:buClrTx/>
              <a:buFontTx/>
              <a:buNone/>
            </a:pPr>
            <a:r>
              <a:rPr lang="en-US" altLang="en-US">
                <a:solidFill>
                  <a:srgbClr val="FFFFFF"/>
                </a:solidFill>
                <a:latin typeface="Open Sans" panose="020B0606030504020204" pitchFamily="34" charset="0"/>
              </a:rPr>
              <a:t>Vinyl Acetate </a:t>
            </a:r>
          </a:p>
          <a:p>
            <a:pPr hangingPunct="1">
              <a:lnSpc>
                <a:spcPct val="100000"/>
              </a:lnSpc>
              <a:buClrTx/>
              <a:buFontTx/>
              <a:buNone/>
            </a:pPr>
            <a:r>
              <a:rPr lang="en-US" altLang="en-US">
                <a:solidFill>
                  <a:srgbClr val="FFFFFF"/>
                </a:solidFill>
                <a:latin typeface="Open Sans" panose="020B0606030504020204" pitchFamily="34" charset="0"/>
              </a:rPr>
              <a:t>Vinyl Chloride/ Xylenes </a:t>
            </a:r>
          </a:p>
        </p:txBody>
      </p:sp>
      <p:sp>
        <p:nvSpPr>
          <p:cNvPr id="23569" name="Freeform 17">
            <a:extLst>
              <a:ext uri="{FF2B5EF4-FFF2-40B4-BE49-F238E27FC236}">
                <a16:creationId xmlns:a16="http://schemas.microsoft.com/office/drawing/2014/main" id="{EB9D30E3-A456-F6BA-5376-11EBD9D14661}"/>
              </a:ext>
            </a:extLst>
          </p:cNvPr>
          <p:cNvSpPr>
            <a:spLocks noChangeArrowheads="1"/>
          </p:cNvSpPr>
          <p:nvPr/>
        </p:nvSpPr>
        <p:spPr bwMode="auto">
          <a:xfrm>
            <a:off x="1646238" y="182563"/>
            <a:ext cx="6723062" cy="232410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2776874D-6EEA-45EF-5593-F437439E96A9}"/>
              </a:ext>
            </a:extLst>
          </p:cNvPr>
          <p:cNvSpPr txBox="1"/>
          <p:nvPr/>
        </p:nvSpPr>
        <p:spPr>
          <a:xfrm>
            <a:off x="15395248" y="1882555"/>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B85E85AA-F6C6-BFA0-FEC2-DD88F8666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06722" y="605436"/>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4577" name="Group 1">
            <a:extLst>
              <a:ext uri="{FF2B5EF4-FFF2-40B4-BE49-F238E27FC236}">
                <a16:creationId xmlns:a16="http://schemas.microsoft.com/office/drawing/2014/main" id="{3FE657F8-C3A9-16FF-FB6B-0AA3F00CE168}"/>
              </a:ext>
            </a:extLst>
          </p:cNvPr>
          <p:cNvGrpSpPr>
            <a:grpSpLocks/>
          </p:cNvGrpSpPr>
          <p:nvPr/>
        </p:nvGrpSpPr>
        <p:grpSpPr bwMode="auto">
          <a:xfrm>
            <a:off x="-782638" y="-304800"/>
            <a:ext cx="19064288" cy="10587038"/>
            <a:chOff x="-493" y="-192"/>
            <a:chExt cx="12009" cy="6669"/>
          </a:xfrm>
        </p:grpSpPr>
        <p:sp>
          <p:nvSpPr>
            <p:cNvPr id="24578" name="Freeform 2">
              <a:extLst>
                <a:ext uri="{FF2B5EF4-FFF2-40B4-BE49-F238E27FC236}">
                  <a16:creationId xmlns:a16="http://schemas.microsoft.com/office/drawing/2014/main" id="{A24AFB65-777F-6E7A-5311-22D8C6B133DF}"/>
                </a:ext>
              </a:extLst>
            </p:cNvPr>
            <p:cNvSpPr>
              <a:spLocks noChangeArrowheads="1"/>
            </p:cNvSpPr>
            <p:nvPr/>
          </p:nvSpPr>
          <p:spPr bwMode="auto">
            <a:xfrm>
              <a:off x="-493" y="-192"/>
              <a:ext cx="12009" cy="6669"/>
            </a:xfrm>
            <a:custGeom>
              <a:avLst/>
              <a:gdLst>
                <a:gd name="G0" fmla="+- 9938 0 0"/>
                <a:gd name="G1" fmla="+- 62980 0 0"/>
                <a:gd name="T0" fmla="*/ 0 w 6956754"/>
                <a:gd name="T1" fmla="*/ 0 h 3864068"/>
                <a:gd name="T2" fmla="*/ 6956754 w 6956754"/>
                <a:gd name="T3" fmla="*/ 0 h 3864068"/>
                <a:gd name="T4" fmla="*/ 6956754 w 6956754"/>
                <a:gd name="T5" fmla="*/ 3864068 h 3864068"/>
                <a:gd name="T6" fmla="*/ 0 w 6956754"/>
                <a:gd name="T7" fmla="*/ 3864068 h 3864068"/>
              </a:gdLst>
              <a:ahLst/>
              <a:cxnLst>
                <a:cxn ang="0">
                  <a:pos x="T0" y="T1"/>
                </a:cxn>
                <a:cxn ang="0">
                  <a:pos x="T2" y="T3"/>
                </a:cxn>
                <a:cxn ang="0">
                  <a:pos x="T4" y="T5"/>
                </a:cxn>
                <a:cxn ang="0">
                  <a:pos x="T6" y="T7"/>
                </a:cxn>
              </a:cxnLst>
              <a:rect l="0" t="0" r="r" b="b"/>
              <a:pathLst>
                <a:path w="6956754" h="3864068">
                  <a:moveTo>
                    <a:pt x="0" y="0"/>
                  </a:moveTo>
                  <a:lnTo>
                    <a:pt x="6956754" y="0"/>
                  </a:lnTo>
                  <a:lnTo>
                    <a:pt x="6956754" y="3864068"/>
                  </a:lnTo>
                  <a:lnTo>
                    <a:pt x="0" y="386406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4579" name="Freeform 3">
            <a:extLst>
              <a:ext uri="{FF2B5EF4-FFF2-40B4-BE49-F238E27FC236}">
                <a16:creationId xmlns:a16="http://schemas.microsoft.com/office/drawing/2014/main" id="{0EAEE411-D413-7B24-B8CD-2036E6E82DFD}"/>
              </a:ext>
            </a:extLst>
          </p:cNvPr>
          <p:cNvSpPr>
            <a:spLocks noChangeArrowheads="1"/>
          </p:cNvSpPr>
          <p:nvPr/>
        </p:nvSpPr>
        <p:spPr bwMode="auto">
          <a:xfrm>
            <a:off x="-782638" y="-304800"/>
            <a:ext cx="19069051" cy="2832100"/>
          </a:xfrm>
          <a:custGeom>
            <a:avLst/>
            <a:gdLst>
              <a:gd name="G0" fmla="+- 64467 0 0"/>
              <a:gd name="G1" fmla="+- 36845 0 0"/>
              <a:gd name="T0" fmla="*/ 0 w 19069907"/>
              <a:gd name="T1" fmla="*/ 0 h 2527213"/>
              <a:gd name="T2" fmla="*/ 19069907 w 19069907"/>
              <a:gd name="T3" fmla="*/ 0 h 2527213"/>
              <a:gd name="T4" fmla="*/ 19069907 w 19069907"/>
              <a:gd name="T5" fmla="*/ 2527213 h 2527213"/>
              <a:gd name="T6" fmla="*/ 0 w 19069907"/>
              <a:gd name="T7" fmla="*/ 2527213 h 2527213"/>
              <a:gd name="T8" fmla="*/ 0 w 19069907"/>
              <a:gd name="T9" fmla="*/ 0 h 2527213"/>
            </a:gdLst>
            <a:ahLst/>
            <a:cxnLst>
              <a:cxn ang="0">
                <a:pos x="T0" y="T1"/>
              </a:cxn>
              <a:cxn ang="0">
                <a:pos x="T2" y="T3"/>
              </a:cxn>
              <a:cxn ang="0">
                <a:pos x="T4" y="T5"/>
              </a:cxn>
              <a:cxn ang="0">
                <a:pos x="T6" y="T7"/>
              </a:cxn>
              <a:cxn ang="0">
                <a:pos x="T8" y="T9"/>
              </a:cxn>
            </a:cxnLst>
            <a:rect l="0" t="0" r="r" b="b"/>
            <a:pathLst>
              <a:path w="19069907" h="2527213">
                <a:moveTo>
                  <a:pt x="0" y="0"/>
                </a:moveTo>
                <a:lnTo>
                  <a:pt x="19069907" y="0"/>
                </a:lnTo>
                <a:lnTo>
                  <a:pt x="19069907" y="2527213"/>
                </a:lnTo>
                <a:lnTo>
                  <a:pt x="0" y="252721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80" name="Rectangle 4">
            <a:extLst>
              <a:ext uri="{FF2B5EF4-FFF2-40B4-BE49-F238E27FC236}">
                <a16:creationId xmlns:a16="http://schemas.microsoft.com/office/drawing/2014/main" id="{C846FDBF-8177-68BE-831F-6C163C8EBD68}"/>
              </a:ext>
            </a:extLst>
          </p:cNvPr>
          <p:cNvSpPr>
            <a:spLocks noChangeArrowheads="1"/>
          </p:cNvSpPr>
          <p:nvPr/>
        </p:nvSpPr>
        <p:spPr bwMode="auto">
          <a:xfrm>
            <a:off x="1042988" y="2373313"/>
            <a:ext cx="16230600" cy="726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3613"/>
              </a:lnSpc>
              <a:buClrTx/>
              <a:buFontTx/>
              <a:buNone/>
            </a:pPr>
            <a:endParaRPr lang="en-US" altLang="en-US" dirty="0">
              <a:latin typeface="Calibri" panose="020F0502020204030204" pitchFamily="34" charset="0"/>
            </a:endParaRPr>
          </a:p>
          <a:p>
            <a:pPr algn="ctr" hangingPunct="1">
              <a:lnSpc>
                <a:spcPts val="4388"/>
              </a:lnSpc>
              <a:buClrTx/>
              <a:buFontTx/>
              <a:buNone/>
            </a:pPr>
            <a:r>
              <a:rPr lang="en-US" altLang="en-US" sz="4000" dirty="0">
                <a:latin typeface="Nunito Sans Bold" pitchFamily="2" charset="0"/>
              </a:rPr>
              <a:t>Peat Sorb is approved with: </a:t>
            </a: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r>
              <a:rPr lang="en-US" altLang="en-US" sz="3300" dirty="0">
                <a:latin typeface="Nunito Sans Bold" pitchFamily="2" charset="0"/>
              </a:rPr>
              <a:t>Canadian Federal Government and with offshore countries for shipping globally.</a:t>
            </a: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3613"/>
              </a:lnSpc>
              <a:buClrTx/>
              <a:buFontTx/>
              <a:buNone/>
            </a:pPr>
            <a:endParaRPr lang="en-US" altLang="en-US" dirty="0">
              <a:latin typeface="Calibri" panose="020F0502020204030204" pitchFamily="34" charset="0"/>
            </a:endParaRPr>
          </a:p>
          <a:p>
            <a:pPr algn="ctr" hangingPunct="1">
              <a:lnSpc>
                <a:spcPts val="2850"/>
              </a:lnSpc>
              <a:buClrTx/>
              <a:buFontTx/>
              <a:buNone/>
            </a:pPr>
            <a:r>
              <a:rPr lang="en-US" altLang="en-US" sz="2600" dirty="0">
                <a:latin typeface="Nunito Sans Italics" charset="0"/>
              </a:rPr>
              <a:t>We are happy to consult with your Operations Management Team, to ensure Workplace Safety and Environmental Guidelines are met with </a:t>
            </a:r>
            <a:r>
              <a:rPr lang="en-US" altLang="en-US" sz="2600" dirty="0" err="1">
                <a:latin typeface="Nunito Sans Italics" charset="0"/>
              </a:rPr>
              <a:t>PeatSorb</a:t>
            </a:r>
            <a:r>
              <a:rPr lang="en-US" altLang="en-US" sz="2600" dirty="0">
                <a:latin typeface="Nunito Sans Italics" charset="0"/>
              </a:rPr>
              <a:t>, as a part of your essential requirements.  </a:t>
            </a:r>
          </a:p>
        </p:txBody>
      </p:sp>
      <p:sp>
        <p:nvSpPr>
          <p:cNvPr id="24581" name="Freeform 5">
            <a:extLst>
              <a:ext uri="{FF2B5EF4-FFF2-40B4-BE49-F238E27FC236}">
                <a16:creationId xmlns:a16="http://schemas.microsoft.com/office/drawing/2014/main" id="{5585C1AC-AAA6-C296-1819-EDAE6777DB09}"/>
              </a:ext>
            </a:extLst>
          </p:cNvPr>
          <p:cNvSpPr>
            <a:spLocks noChangeArrowheads="1"/>
          </p:cNvSpPr>
          <p:nvPr/>
        </p:nvSpPr>
        <p:spPr bwMode="auto">
          <a:xfrm>
            <a:off x="2468563" y="3662363"/>
            <a:ext cx="4962525" cy="3195637"/>
          </a:xfrm>
          <a:custGeom>
            <a:avLst/>
            <a:gdLst>
              <a:gd name="G0" fmla="+- 48044 0 0"/>
              <a:gd name="G1" fmla="+- 10597 0 0"/>
              <a:gd name="T0" fmla="*/ 0 w 3062700"/>
              <a:gd name="T1" fmla="*/ 0 h 3025253"/>
              <a:gd name="T2" fmla="*/ 3062700 w 3062700"/>
              <a:gd name="T3" fmla="*/ 0 h 3025253"/>
              <a:gd name="T4" fmla="*/ 3062700 w 3062700"/>
              <a:gd name="T5" fmla="*/ 3025253 h 3025253"/>
              <a:gd name="T6" fmla="*/ 0 w 3062700"/>
              <a:gd name="T7" fmla="*/ 3025253 h 3025253"/>
              <a:gd name="T8" fmla="*/ 0 w 3062700"/>
              <a:gd name="T9" fmla="*/ 0 h 3025253"/>
            </a:gdLst>
            <a:ahLst/>
            <a:cxnLst>
              <a:cxn ang="0">
                <a:pos x="T0" y="T1"/>
              </a:cxn>
              <a:cxn ang="0">
                <a:pos x="T2" y="T3"/>
              </a:cxn>
              <a:cxn ang="0">
                <a:pos x="T4" y="T5"/>
              </a:cxn>
              <a:cxn ang="0">
                <a:pos x="T6" y="T7"/>
              </a:cxn>
              <a:cxn ang="0">
                <a:pos x="T8" y="T9"/>
              </a:cxn>
            </a:cxnLst>
            <a:rect l="0" t="0" r="r" b="b"/>
            <a:pathLst>
              <a:path w="3062700" h="3025253">
                <a:moveTo>
                  <a:pt x="0" y="0"/>
                </a:moveTo>
                <a:lnTo>
                  <a:pt x="3062700" y="0"/>
                </a:lnTo>
                <a:lnTo>
                  <a:pt x="3062700" y="3025253"/>
                </a:lnTo>
                <a:lnTo>
                  <a:pt x="0" y="3025253"/>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82" name="Freeform 6">
            <a:extLst>
              <a:ext uri="{FF2B5EF4-FFF2-40B4-BE49-F238E27FC236}">
                <a16:creationId xmlns:a16="http://schemas.microsoft.com/office/drawing/2014/main" id="{25F3E8FF-CC5B-6C29-B578-9F13F31A0AA9}"/>
              </a:ext>
            </a:extLst>
          </p:cNvPr>
          <p:cNvSpPr>
            <a:spLocks noChangeArrowheads="1"/>
          </p:cNvSpPr>
          <p:nvPr/>
        </p:nvSpPr>
        <p:spPr bwMode="auto">
          <a:xfrm>
            <a:off x="7624763" y="3602038"/>
            <a:ext cx="3062287" cy="3086100"/>
          </a:xfrm>
          <a:custGeom>
            <a:avLst/>
            <a:gdLst>
              <a:gd name="G0" fmla="+- 48044 0 0"/>
              <a:gd name="G1" fmla="+- 6760 0 0"/>
              <a:gd name="T0" fmla="*/ 0 w 3062700"/>
              <a:gd name="T1" fmla="*/ 0 h 3086952"/>
              <a:gd name="T2" fmla="*/ 3062700 w 3062700"/>
              <a:gd name="T3" fmla="*/ 0 h 3086952"/>
              <a:gd name="T4" fmla="*/ 3062700 w 3062700"/>
              <a:gd name="T5" fmla="*/ 3086952 h 3086952"/>
              <a:gd name="T6" fmla="*/ 0 w 3062700"/>
              <a:gd name="T7" fmla="*/ 3086952 h 3086952"/>
              <a:gd name="T8" fmla="*/ 0 w 3062700"/>
              <a:gd name="T9" fmla="*/ 0 h 3086952"/>
            </a:gdLst>
            <a:ahLst/>
            <a:cxnLst>
              <a:cxn ang="0">
                <a:pos x="T0" y="T1"/>
              </a:cxn>
              <a:cxn ang="0">
                <a:pos x="T2" y="T3"/>
              </a:cxn>
              <a:cxn ang="0">
                <a:pos x="T4" y="T5"/>
              </a:cxn>
              <a:cxn ang="0">
                <a:pos x="T6" y="T7"/>
              </a:cxn>
              <a:cxn ang="0">
                <a:pos x="T8" y="T9"/>
              </a:cxn>
            </a:cxnLst>
            <a:rect l="0" t="0" r="r" b="b"/>
            <a:pathLst>
              <a:path w="3062700" h="3086952">
                <a:moveTo>
                  <a:pt x="0" y="0"/>
                </a:moveTo>
                <a:lnTo>
                  <a:pt x="3062700" y="0"/>
                </a:lnTo>
                <a:lnTo>
                  <a:pt x="3062700" y="3086952"/>
                </a:lnTo>
                <a:lnTo>
                  <a:pt x="0" y="3086952"/>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83" name="Freeform 7">
            <a:extLst>
              <a:ext uri="{FF2B5EF4-FFF2-40B4-BE49-F238E27FC236}">
                <a16:creationId xmlns:a16="http://schemas.microsoft.com/office/drawing/2014/main" id="{BD7CA2E3-3C14-E6B4-1AD8-1B5EBDC53F55}"/>
              </a:ext>
            </a:extLst>
          </p:cNvPr>
          <p:cNvSpPr>
            <a:spLocks noChangeArrowheads="1"/>
          </p:cNvSpPr>
          <p:nvPr/>
        </p:nvSpPr>
        <p:spPr bwMode="auto">
          <a:xfrm>
            <a:off x="11798300" y="3602038"/>
            <a:ext cx="3062288" cy="3086100"/>
          </a:xfrm>
          <a:custGeom>
            <a:avLst/>
            <a:gdLst>
              <a:gd name="G0" fmla="+- 48044 0 0"/>
              <a:gd name="G1" fmla="+- 6760 0 0"/>
              <a:gd name="T0" fmla="*/ 0 w 3062700"/>
              <a:gd name="T1" fmla="*/ 0 h 3086952"/>
              <a:gd name="T2" fmla="*/ 3062700 w 3062700"/>
              <a:gd name="T3" fmla="*/ 0 h 3086952"/>
              <a:gd name="T4" fmla="*/ 3062700 w 3062700"/>
              <a:gd name="T5" fmla="*/ 3086952 h 3086952"/>
              <a:gd name="T6" fmla="*/ 0 w 3062700"/>
              <a:gd name="T7" fmla="*/ 3086952 h 3086952"/>
              <a:gd name="T8" fmla="*/ 0 w 3062700"/>
              <a:gd name="T9" fmla="*/ 0 h 3086952"/>
            </a:gdLst>
            <a:ahLst/>
            <a:cxnLst>
              <a:cxn ang="0">
                <a:pos x="T0" y="T1"/>
              </a:cxn>
              <a:cxn ang="0">
                <a:pos x="T2" y="T3"/>
              </a:cxn>
              <a:cxn ang="0">
                <a:pos x="T4" y="T5"/>
              </a:cxn>
              <a:cxn ang="0">
                <a:pos x="T6" y="T7"/>
              </a:cxn>
              <a:cxn ang="0">
                <a:pos x="T8" y="T9"/>
              </a:cxn>
            </a:cxnLst>
            <a:rect l="0" t="0" r="r" b="b"/>
            <a:pathLst>
              <a:path w="3062700" h="3086952">
                <a:moveTo>
                  <a:pt x="0" y="0"/>
                </a:moveTo>
                <a:lnTo>
                  <a:pt x="3062700" y="0"/>
                </a:lnTo>
                <a:lnTo>
                  <a:pt x="3062700" y="3086952"/>
                </a:lnTo>
                <a:lnTo>
                  <a:pt x="0" y="3086952"/>
                </a:lnTo>
                <a:lnTo>
                  <a:pt x="0" y="0"/>
                </a:lnTo>
                <a:close/>
              </a:path>
            </a:pathLst>
          </a:cu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84" name="Freeform 8">
            <a:extLst>
              <a:ext uri="{FF2B5EF4-FFF2-40B4-BE49-F238E27FC236}">
                <a16:creationId xmlns:a16="http://schemas.microsoft.com/office/drawing/2014/main" id="{7F48E43F-0006-F904-8046-049146D652D7}"/>
              </a:ext>
            </a:extLst>
          </p:cNvPr>
          <p:cNvSpPr>
            <a:spLocks noChangeArrowheads="1"/>
          </p:cNvSpPr>
          <p:nvPr/>
        </p:nvSpPr>
        <p:spPr bwMode="auto">
          <a:xfrm>
            <a:off x="6308725" y="7585075"/>
            <a:ext cx="5578475" cy="1146175"/>
          </a:xfrm>
          <a:custGeom>
            <a:avLst/>
            <a:gdLst>
              <a:gd name="G0" fmla="+- 17613 0 0"/>
              <a:gd name="G1" fmla="+- 31868 0 0"/>
              <a:gd name="T0" fmla="*/ 0 w 6571213"/>
              <a:gd name="T1" fmla="*/ 0 h 1145980"/>
              <a:gd name="T2" fmla="*/ 6571214 w 6571213"/>
              <a:gd name="T3" fmla="*/ 0 h 1145980"/>
              <a:gd name="T4" fmla="*/ 6571214 w 6571213"/>
              <a:gd name="T5" fmla="*/ 1145980 h 1145980"/>
              <a:gd name="T6" fmla="*/ 0 w 6571213"/>
              <a:gd name="T7" fmla="*/ 1145980 h 1145980"/>
              <a:gd name="T8" fmla="*/ 0 w 6571213"/>
              <a:gd name="T9" fmla="*/ 0 h 1145980"/>
            </a:gdLst>
            <a:ahLst/>
            <a:cxnLst>
              <a:cxn ang="0">
                <a:pos x="T0" y="T1"/>
              </a:cxn>
              <a:cxn ang="0">
                <a:pos x="T2" y="T3"/>
              </a:cxn>
              <a:cxn ang="0">
                <a:pos x="T4" y="T5"/>
              </a:cxn>
              <a:cxn ang="0">
                <a:pos x="T6" y="T7"/>
              </a:cxn>
              <a:cxn ang="0">
                <a:pos x="T8" y="T9"/>
              </a:cxn>
            </a:cxnLst>
            <a:rect l="0" t="0" r="r" b="b"/>
            <a:pathLst>
              <a:path w="6571213" h="1145980">
                <a:moveTo>
                  <a:pt x="0" y="0"/>
                </a:moveTo>
                <a:lnTo>
                  <a:pt x="6571214" y="0"/>
                </a:lnTo>
                <a:lnTo>
                  <a:pt x="6571214" y="1145980"/>
                </a:lnTo>
                <a:lnTo>
                  <a:pt x="0" y="1145980"/>
                </a:lnTo>
                <a:lnTo>
                  <a:pt x="0" y="0"/>
                </a:lnTo>
                <a:close/>
              </a:path>
            </a:pathLst>
          </a:cu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4585" name="Group 9">
            <a:extLst>
              <a:ext uri="{FF2B5EF4-FFF2-40B4-BE49-F238E27FC236}">
                <a16:creationId xmlns:a16="http://schemas.microsoft.com/office/drawing/2014/main" id="{6C60D9C5-9C16-6686-2DD3-E5AF089B3995}"/>
              </a:ext>
            </a:extLst>
          </p:cNvPr>
          <p:cNvGrpSpPr>
            <a:grpSpLocks/>
          </p:cNvGrpSpPr>
          <p:nvPr/>
        </p:nvGrpSpPr>
        <p:grpSpPr bwMode="auto">
          <a:xfrm>
            <a:off x="26988" y="-304800"/>
            <a:ext cx="18256250" cy="2830513"/>
            <a:chOff x="17" y="-192"/>
            <a:chExt cx="11500" cy="1783"/>
          </a:xfrm>
        </p:grpSpPr>
        <p:sp>
          <p:nvSpPr>
            <p:cNvPr id="24586" name="Freeform 10">
              <a:extLst>
                <a:ext uri="{FF2B5EF4-FFF2-40B4-BE49-F238E27FC236}">
                  <a16:creationId xmlns:a16="http://schemas.microsoft.com/office/drawing/2014/main" id="{F43942F8-BDE0-9F37-7266-E540076D2C8F}"/>
                </a:ext>
              </a:extLst>
            </p:cNvPr>
            <p:cNvSpPr>
              <a:spLocks noChangeArrowheads="1"/>
            </p:cNvSpPr>
            <p:nvPr/>
          </p:nvSpPr>
          <p:spPr bwMode="auto">
            <a:xfrm>
              <a:off x="17" y="-192"/>
              <a:ext cx="11500" cy="1783"/>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4587" name="Freeform 11">
            <a:extLst>
              <a:ext uri="{FF2B5EF4-FFF2-40B4-BE49-F238E27FC236}">
                <a16:creationId xmlns:a16="http://schemas.microsoft.com/office/drawing/2014/main" id="{55CD0194-B033-DF9C-E47A-4CF7568D58F4}"/>
              </a:ext>
            </a:extLst>
          </p:cNvPr>
          <p:cNvSpPr>
            <a:spLocks noChangeArrowheads="1"/>
          </p:cNvSpPr>
          <p:nvPr/>
        </p:nvSpPr>
        <p:spPr bwMode="auto">
          <a:xfrm>
            <a:off x="4799013" y="-182563"/>
            <a:ext cx="7180262" cy="2743201"/>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702B232B-7BB2-F155-AB96-6A70E5B83339}"/>
              </a:ext>
            </a:extLst>
          </p:cNvPr>
          <p:cNvSpPr txBox="1"/>
          <p:nvPr/>
        </p:nvSpPr>
        <p:spPr>
          <a:xfrm>
            <a:off x="14860588" y="1915762"/>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9937E8EB-C155-70A0-769D-8C2A641CE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55086" y="654375"/>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5601" name="Group 1">
            <a:extLst>
              <a:ext uri="{FF2B5EF4-FFF2-40B4-BE49-F238E27FC236}">
                <a16:creationId xmlns:a16="http://schemas.microsoft.com/office/drawing/2014/main" id="{B9B27D11-0A9C-6B4A-E82B-A8A57475EBD6}"/>
              </a:ext>
            </a:extLst>
          </p:cNvPr>
          <p:cNvGrpSpPr>
            <a:grpSpLocks/>
          </p:cNvGrpSpPr>
          <p:nvPr/>
        </p:nvGrpSpPr>
        <p:grpSpPr bwMode="auto">
          <a:xfrm>
            <a:off x="-688975" y="-328613"/>
            <a:ext cx="19064288" cy="10587038"/>
            <a:chOff x="-434" y="-207"/>
            <a:chExt cx="12009" cy="6669"/>
          </a:xfrm>
        </p:grpSpPr>
        <p:sp>
          <p:nvSpPr>
            <p:cNvPr id="25602" name="Freeform 2">
              <a:extLst>
                <a:ext uri="{FF2B5EF4-FFF2-40B4-BE49-F238E27FC236}">
                  <a16:creationId xmlns:a16="http://schemas.microsoft.com/office/drawing/2014/main" id="{F226C853-35B9-75A5-8C37-FD4EE8B3DBFD}"/>
                </a:ext>
              </a:extLst>
            </p:cNvPr>
            <p:cNvSpPr>
              <a:spLocks noChangeArrowheads="1"/>
            </p:cNvSpPr>
            <p:nvPr/>
          </p:nvSpPr>
          <p:spPr bwMode="auto">
            <a:xfrm>
              <a:off x="-434" y="-207"/>
              <a:ext cx="12009" cy="6669"/>
            </a:xfrm>
            <a:custGeom>
              <a:avLst/>
              <a:gdLst>
                <a:gd name="G0" fmla="+- 9938 0 0"/>
                <a:gd name="G1" fmla="+- 62980 0 0"/>
                <a:gd name="T0" fmla="*/ 0 w 6956754"/>
                <a:gd name="T1" fmla="*/ 0 h 3864068"/>
                <a:gd name="T2" fmla="*/ 6956754 w 6956754"/>
                <a:gd name="T3" fmla="*/ 0 h 3864068"/>
                <a:gd name="T4" fmla="*/ 6956754 w 6956754"/>
                <a:gd name="T5" fmla="*/ 3864068 h 3864068"/>
                <a:gd name="T6" fmla="*/ 0 w 6956754"/>
                <a:gd name="T7" fmla="*/ 3864068 h 3864068"/>
              </a:gdLst>
              <a:ahLst/>
              <a:cxnLst>
                <a:cxn ang="0">
                  <a:pos x="T0" y="T1"/>
                </a:cxn>
                <a:cxn ang="0">
                  <a:pos x="T2" y="T3"/>
                </a:cxn>
                <a:cxn ang="0">
                  <a:pos x="T4" y="T5"/>
                </a:cxn>
                <a:cxn ang="0">
                  <a:pos x="T6" y="T7"/>
                </a:cxn>
              </a:cxnLst>
              <a:rect l="0" t="0" r="r" b="b"/>
              <a:pathLst>
                <a:path w="6956754" h="3864068">
                  <a:moveTo>
                    <a:pt x="0" y="0"/>
                  </a:moveTo>
                  <a:lnTo>
                    <a:pt x="6956754" y="0"/>
                  </a:lnTo>
                  <a:lnTo>
                    <a:pt x="6956754" y="3864068"/>
                  </a:lnTo>
                  <a:lnTo>
                    <a:pt x="0" y="386406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603" name="Freeform 3">
            <a:extLst>
              <a:ext uri="{FF2B5EF4-FFF2-40B4-BE49-F238E27FC236}">
                <a16:creationId xmlns:a16="http://schemas.microsoft.com/office/drawing/2014/main" id="{41AC5252-C13C-2D66-354F-11D19F544E8F}"/>
              </a:ext>
            </a:extLst>
          </p:cNvPr>
          <p:cNvSpPr>
            <a:spLocks noChangeArrowheads="1"/>
          </p:cNvSpPr>
          <p:nvPr/>
        </p:nvSpPr>
        <p:spPr bwMode="auto">
          <a:xfrm>
            <a:off x="-782638" y="-331788"/>
            <a:ext cx="19161126" cy="2892426"/>
          </a:xfrm>
          <a:custGeom>
            <a:avLst/>
            <a:gdLst>
              <a:gd name="G0" fmla="+- 64467 0 0"/>
              <a:gd name="G1" fmla="+- 36845 0 0"/>
              <a:gd name="T0" fmla="*/ 0 w 19069907"/>
              <a:gd name="T1" fmla="*/ 0 h 2527213"/>
              <a:gd name="T2" fmla="*/ 19069907 w 19069907"/>
              <a:gd name="T3" fmla="*/ 0 h 2527213"/>
              <a:gd name="T4" fmla="*/ 19069907 w 19069907"/>
              <a:gd name="T5" fmla="*/ 2527213 h 2527213"/>
              <a:gd name="T6" fmla="*/ 0 w 19069907"/>
              <a:gd name="T7" fmla="*/ 2527213 h 2527213"/>
              <a:gd name="T8" fmla="*/ 0 w 19069907"/>
              <a:gd name="T9" fmla="*/ 0 h 2527213"/>
            </a:gdLst>
            <a:ahLst/>
            <a:cxnLst>
              <a:cxn ang="0">
                <a:pos x="T0" y="T1"/>
              </a:cxn>
              <a:cxn ang="0">
                <a:pos x="T2" y="T3"/>
              </a:cxn>
              <a:cxn ang="0">
                <a:pos x="T4" y="T5"/>
              </a:cxn>
              <a:cxn ang="0">
                <a:pos x="T6" y="T7"/>
              </a:cxn>
              <a:cxn ang="0">
                <a:pos x="T8" y="T9"/>
              </a:cxn>
            </a:cxnLst>
            <a:rect l="0" t="0" r="r" b="b"/>
            <a:pathLst>
              <a:path w="19069907" h="2527213">
                <a:moveTo>
                  <a:pt x="0" y="0"/>
                </a:moveTo>
                <a:lnTo>
                  <a:pt x="19069907" y="0"/>
                </a:lnTo>
                <a:lnTo>
                  <a:pt x="19069907" y="2527213"/>
                </a:lnTo>
                <a:lnTo>
                  <a:pt x="0" y="252721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4" name="Freeform 4">
            <a:extLst>
              <a:ext uri="{FF2B5EF4-FFF2-40B4-BE49-F238E27FC236}">
                <a16:creationId xmlns:a16="http://schemas.microsoft.com/office/drawing/2014/main" id="{574A6C1D-E46B-E4DF-550A-17660B3E9229}"/>
              </a:ext>
            </a:extLst>
          </p:cNvPr>
          <p:cNvSpPr>
            <a:spLocks noChangeArrowheads="1"/>
          </p:cNvSpPr>
          <p:nvPr/>
        </p:nvSpPr>
        <p:spPr bwMode="auto">
          <a:xfrm>
            <a:off x="8062913" y="2541588"/>
            <a:ext cx="10356850" cy="7759700"/>
          </a:xfrm>
          <a:custGeom>
            <a:avLst/>
            <a:gdLst>
              <a:gd name="G0" fmla="+- 2626 0 0"/>
              <a:gd name="G1" fmla="+- 26539 0 0"/>
              <a:gd name="T0" fmla="*/ 0 w 10357314"/>
              <a:gd name="T1" fmla="*/ 0 h 7759787"/>
              <a:gd name="T2" fmla="*/ 10357314 w 10357314"/>
              <a:gd name="T3" fmla="*/ 0 h 7759787"/>
              <a:gd name="T4" fmla="*/ 10357314 w 10357314"/>
              <a:gd name="T5" fmla="*/ 7759787 h 7759787"/>
              <a:gd name="T6" fmla="*/ 0 w 10357314"/>
              <a:gd name="T7" fmla="*/ 7759787 h 7759787"/>
              <a:gd name="T8" fmla="*/ 0 w 10357314"/>
              <a:gd name="T9" fmla="*/ 0 h 7759787"/>
            </a:gdLst>
            <a:ahLst/>
            <a:cxnLst>
              <a:cxn ang="0">
                <a:pos x="T0" y="T1"/>
              </a:cxn>
              <a:cxn ang="0">
                <a:pos x="T2" y="T3"/>
              </a:cxn>
              <a:cxn ang="0">
                <a:pos x="T4" y="T5"/>
              </a:cxn>
              <a:cxn ang="0">
                <a:pos x="T6" y="T7"/>
              </a:cxn>
              <a:cxn ang="0">
                <a:pos x="T8" y="T9"/>
              </a:cxn>
            </a:cxnLst>
            <a:rect l="0" t="0" r="r" b="b"/>
            <a:pathLst>
              <a:path w="10357314" h="7759787">
                <a:moveTo>
                  <a:pt x="0" y="0"/>
                </a:moveTo>
                <a:lnTo>
                  <a:pt x="10357314" y="0"/>
                </a:lnTo>
                <a:lnTo>
                  <a:pt x="10357314" y="7759787"/>
                </a:lnTo>
                <a:lnTo>
                  <a:pt x="0" y="7759787"/>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5" name="Rectangle 5">
            <a:extLst>
              <a:ext uri="{FF2B5EF4-FFF2-40B4-BE49-F238E27FC236}">
                <a16:creationId xmlns:a16="http://schemas.microsoft.com/office/drawing/2014/main" id="{7A4E8412-A9D3-B01E-22CE-89683AC4688B}"/>
              </a:ext>
            </a:extLst>
          </p:cNvPr>
          <p:cNvSpPr>
            <a:spLocks noChangeArrowheads="1"/>
          </p:cNvSpPr>
          <p:nvPr/>
        </p:nvSpPr>
        <p:spPr bwMode="auto">
          <a:xfrm>
            <a:off x="477838" y="2987675"/>
            <a:ext cx="6934200" cy="7165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263"/>
              </a:lnSpc>
              <a:buClrTx/>
              <a:buFontTx/>
              <a:buNone/>
            </a:pPr>
            <a:r>
              <a:rPr lang="en-US" altLang="en-US" sz="2800" b="1" dirty="0">
                <a:latin typeface="Nunito Sans Ultra-Bold"/>
                <a:ea typeface="Arial Unicode MS"/>
                <a:cs typeface="Arial Unicode MS"/>
              </a:rPr>
              <a:t>PEAT SORB MEETS THE CRITERIA FOR THE BIOPREFERRED PROGRAM</a:t>
            </a:r>
          </a:p>
          <a:p>
            <a:pPr hangingPunct="1">
              <a:lnSpc>
                <a:spcPts val="3263"/>
              </a:lnSpc>
              <a:buClrTx/>
              <a:buFontTx/>
              <a:buNone/>
            </a:pPr>
            <a:endParaRPr lang="en-US" altLang="en-US">
              <a:latin typeface="Calibri" panose="020F0502020204030204" pitchFamily="34" charset="0"/>
            </a:endParaRPr>
          </a:p>
          <a:p>
            <a:pPr hangingPunct="1">
              <a:lnSpc>
                <a:spcPts val="3263"/>
              </a:lnSpc>
              <a:buClrTx/>
              <a:buFontTx/>
              <a:buNone/>
            </a:pPr>
            <a:r>
              <a:rPr lang="en-US" altLang="en-US" sz="2000" b="1" dirty="0">
                <a:latin typeface="Nunito Sans Bold"/>
                <a:ea typeface="Arial Unicode MS"/>
                <a:cs typeface="Arial Unicode MS"/>
              </a:rPr>
              <a:t>What is the USDA, Sept 12th 2023, Executive Order </a:t>
            </a:r>
            <a:r>
              <a:rPr lang="en-US" altLang="en-US" sz="2000" b="1" err="1">
                <a:latin typeface="Nunito Sans Bold"/>
                <a:ea typeface="Arial Unicode MS"/>
                <a:cs typeface="Arial Unicode MS"/>
              </a:rPr>
              <a:t>BioPreferred</a:t>
            </a:r>
            <a:r>
              <a:rPr lang="en-US" altLang="en-US" sz="2000" b="1" dirty="0">
                <a:latin typeface="Nunito Sans Bold"/>
                <a:ea typeface="Arial Unicode MS"/>
                <a:cs typeface="Arial Unicode MS"/>
              </a:rPr>
              <a:t> Program?</a:t>
            </a:r>
            <a:r>
              <a:rPr lang="en-US" altLang="en-US" sz="2000" b="1" dirty="0">
                <a:latin typeface="Calibri"/>
                <a:ea typeface="Arial Unicode MS"/>
                <a:cs typeface="Arial Unicode MS"/>
              </a:rPr>
              <a:t> </a:t>
            </a:r>
            <a:r>
              <a:rPr lang="en-US" altLang="en-US" sz="2000" dirty="0">
                <a:latin typeface="Nunito Sans"/>
                <a:ea typeface="Arial Unicode MS"/>
                <a:cs typeface="Arial Unicode MS"/>
              </a:rPr>
              <a:t>USDA's </a:t>
            </a:r>
            <a:r>
              <a:rPr lang="en-US" altLang="en-US" sz="2000" err="1">
                <a:latin typeface="Nunito Sans"/>
                <a:ea typeface="Arial Unicode MS"/>
                <a:cs typeface="Arial Unicode MS"/>
              </a:rPr>
              <a:t>BioPreferred</a:t>
            </a:r>
            <a:r>
              <a:rPr lang="en-US" altLang="en-US" sz="2000" dirty="0">
                <a:latin typeface="Nunito Sans"/>
                <a:ea typeface="Arial Unicode MS"/>
                <a:cs typeface="Arial Unicode MS"/>
              </a:rPr>
              <a:t> Program. </a:t>
            </a:r>
            <a:r>
              <a:rPr lang="en-US" altLang="en-US" sz="2000" u="sng" dirty="0">
                <a:latin typeface="Nunito Sans"/>
                <a:ea typeface="Arial Unicode MS"/>
                <a:cs typeface="Arial Unicode MS"/>
              </a:rPr>
              <a:t>The goal of </a:t>
            </a:r>
            <a:r>
              <a:rPr lang="en-US" altLang="en-US" sz="2000" u="sng" err="1">
                <a:latin typeface="Nunito Sans"/>
                <a:ea typeface="Arial Unicode MS"/>
                <a:cs typeface="Arial Unicode MS"/>
              </a:rPr>
              <a:t>BioPreferred</a:t>
            </a:r>
            <a:r>
              <a:rPr lang="en-US" altLang="en-US" sz="2000" u="sng" dirty="0">
                <a:latin typeface="Nunito Sans"/>
                <a:ea typeface="Arial Unicode MS"/>
                <a:cs typeface="Arial Unicode MS"/>
              </a:rPr>
              <a:t> is to increase the development, purchase and use of biobased products through two initiatives: procurement preference by Federal Agencies and their contractors</a:t>
            </a:r>
            <a:r>
              <a:rPr lang="en-US" altLang="en-US" sz="2000" u="sng" dirty="0">
                <a:latin typeface="Nunito Sans Bold"/>
                <a:ea typeface="Arial Unicode MS"/>
                <a:cs typeface="Arial Unicode MS"/>
              </a:rPr>
              <a:t>,</a:t>
            </a:r>
            <a:r>
              <a:rPr lang="en-US" altLang="en-US" sz="2000" dirty="0">
                <a:latin typeface="Nunito Sans"/>
                <a:ea typeface="Arial Unicode MS"/>
                <a:cs typeface="Arial Unicode MS"/>
              </a:rPr>
              <a:t> and voluntary product certification and labeling for </a:t>
            </a:r>
            <a:r>
              <a:rPr lang="en-US" altLang="en-US" sz="2000" err="1">
                <a:latin typeface="Nunito Sans"/>
                <a:ea typeface="Arial Unicode MS"/>
                <a:cs typeface="Arial Unicode MS"/>
              </a:rPr>
              <a:t>consumers.The</a:t>
            </a:r>
            <a:r>
              <a:rPr lang="en-US" altLang="en-US" sz="2000" dirty="0">
                <a:latin typeface="Nunito Sans"/>
                <a:ea typeface="Arial Unicode MS"/>
                <a:cs typeface="Arial Unicode MS"/>
              </a:rPr>
              <a:t> recognition assures a consumer that the product contains a USDA-verified amount of renewable biological ingredients.</a:t>
            </a:r>
          </a:p>
          <a:p>
            <a:pPr hangingPunct="1">
              <a:lnSpc>
                <a:spcPts val="3263"/>
              </a:lnSpc>
              <a:buClrTx/>
              <a:buFontTx/>
              <a:buNone/>
            </a:pPr>
            <a:endParaRPr lang="en-US" altLang="en-US" sz="2000">
              <a:latin typeface="Calibri" panose="020F0502020204030204" pitchFamily="34" charset="0"/>
            </a:endParaRPr>
          </a:p>
          <a:p>
            <a:pPr hangingPunct="1">
              <a:lnSpc>
                <a:spcPts val="3263"/>
              </a:lnSpc>
              <a:buClrTx/>
              <a:buFontTx/>
              <a:buNone/>
            </a:pPr>
            <a:r>
              <a:rPr lang="en-US" altLang="en-US" sz="2000" b="1" dirty="0">
                <a:latin typeface="Nunito Sans Bold"/>
                <a:ea typeface="Arial Unicode MS"/>
                <a:cs typeface="Arial Unicode MS"/>
              </a:rPr>
              <a:t>What are the benefits of bio based products?</a:t>
            </a:r>
          </a:p>
          <a:p>
            <a:pPr hangingPunct="1">
              <a:lnSpc>
                <a:spcPts val="3263"/>
              </a:lnSpc>
              <a:buClrTx/>
              <a:buFontTx/>
              <a:buNone/>
            </a:pPr>
            <a:r>
              <a:rPr lang="en-US" altLang="en-US" sz="2000" dirty="0">
                <a:latin typeface="Nunito Sans"/>
                <a:ea typeface="Arial Unicode MS"/>
                <a:cs typeface="Arial Unicode MS"/>
              </a:rPr>
              <a:t>As they are derived from renewable raw materials such as plants, bio-based products can help reduce CO2.</a:t>
            </a:r>
          </a:p>
          <a:p>
            <a:pPr hangingPunct="1">
              <a:lnSpc>
                <a:spcPts val="3263"/>
              </a:lnSpc>
              <a:buClrTx/>
              <a:buFontTx/>
              <a:buNone/>
            </a:pPr>
            <a:endParaRPr lang="en-US" altLang="en-US" sz="2000">
              <a:latin typeface="Nunito Sans" pitchFamily="2" charset="0"/>
            </a:endParaRPr>
          </a:p>
        </p:txBody>
      </p:sp>
      <p:grpSp>
        <p:nvGrpSpPr>
          <p:cNvPr id="25606" name="Group 6">
            <a:extLst>
              <a:ext uri="{FF2B5EF4-FFF2-40B4-BE49-F238E27FC236}">
                <a16:creationId xmlns:a16="http://schemas.microsoft.com/office/drawing/2014/main" id="{9BD70DEB-F489-CB45-7785-1AFF1CB10680}"/>
              </a:ext>
            </a:extLst>
          </p:cNvPr>
          <p:cNvGrpSpPr>
            <a:grpSpLocks/>
          </p:cNvGrpSpPr>
          <p:nvPr/>
        </p:nvGrpSpPr>
        <p:grpSpPr bwMode="auto">
          <a:xfrm>
            <a:off x="-782638" y="-457200"/>
            <a:ext cx="19248438" cy="2982913"/>
            <a:chOff x="-493" y="-288"/>
            <a:chExt cx="12125" cy="1879"/>
          </a:xfrm>
        </p:grpSpPr>
        <p:sp>
          <p:nvSpPr>
            <p:cNvPr id="25607" name="Freeform 7">
              <a:extLst>
                <a:ext uri="{FF2B5EF4-FFF2-40B4-BE49-F238E27FC236}">
                  <a16:creationId xmlns:a16="http://schemas.microsoft.com/office/drawing/2014/main" id="{3B2CAFCB-5AFF-7A25-C51A-26CC5C9B623A}"/>
                </a:ext>
              </a:extLst>
            </p:cNvPr>
            <p:cNvSpPr>
              <a:spLocks noChangeArrowheads="1"/>
            </p:cNvSpPr>
            <p:nvPr/>
          </p:nvSpPr>
          <p:spPr bwMode="auto">
            <a:xfrm>
              <a:off x="-493" y="-288"/>
              <a:ext cx="12125" cy="1879"/>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608" name="Freeform 8">
            <a:extLst>
              <a:ext uri="{FF2B5EF4-FFF2-40B4-BE49-F238E27FC236}">
                <a16:creationId xmlns:a16="http://schemas.microsoft.com/office/drawing/2014/main" id="{1D037676-7AFD-D649-BCF0-48F4F92586B7}"/>
              </a:ext>
            </a:extLst>
          </p:cNvPr>
          <p:cNvSpPr>
            <a:spLocks noChangeArrowheads="1"/>
          </p:cNvSpPr>
          <p:nvPr/>
        </p:nvSpPr>
        <p:spPr bwMode="auto">
          <a:xfrm>
            <a:off x="4799013" y="-182563"/>
            <a:ext cx="7180262" cy="2743201"/>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16E4912D-F5EC-F2DD-4453-18BEA164C044}"/>
              </a:ext>
            </a:extLst>
          </p:cNvPr>
          <p:cNvSpPr txBox="1"/>
          <p:nvPr/>
        </p:nvSpPr>
        <p:spPr>
          <a:xfrm>
            <a:off x="13241338" y="9360953"/>
            <a:ext cx="3200400"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F7473737-01B1-5B04-938E-7D1F47018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4825" y="8974554"/>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625" name="Group 1">
            <a:extLst>
              <a:ext uri="{FF2B5EF4-FFF2-40B4-BE49-F238E27FC236}">
                <a16:creationId xmlns:a16="http://schemas.microsoft.com/office/drawing/2014/main" id="{1C36850D-8FB0-B595-FEE1-66463C17ABE3}"/>
              </a:ext>
            </a:extLst>
          </p:cNvPr>
          <p:cNvGrpSpPr>
            <a:grpSpLocks/>
          </p:cNvGrpSpPr>
          <p:nvPr/>
        </p:nvGrpSpPr>
        <p:grpSpPr bwMode="auto">
          <a:xfrm>
            <a:off x="2239" y="0"/>
            <a:ext cx="18081625" cy="10040937"/>
            <a:chOff x="-140" y="239"/>
            <a:chExt cx="11390" cy="6325"/>
          </a:xfrm>
        </p:grpSpPr>
        <p:sp>
          <p:nvSpPr>
            <p:cNvPr id="26626" name="Freeform 2">
              <a:extLst>
                <a:ext uri="{FF2B5EF4-FFF2-40B4-BE49-F238E27FC236}">
                  <a16:creationId xmlns:a16="http://schemas.microsoft.com/office/drawing/2014/main" id="{25EE1C66-C39B-2ABC-E073-B3AE1978493B}"/>
                </a:ext>
              </a:extLst>
            </p:cNvPr>
            <p:cNvSpPr>
              <a:spLocks noChangeArrowheads="1"/>
            </p:cNvSpPr>
            <p:nvPr/>
          </p:nvSpPr>
          <p:spPr bwMode="auto">
            <a:xfrm>
              <a:off x="-140" y="239"/>
              <a:ext cx="11390" cy="6325"/>
            </a:xfrm>
            <a:custGeom>
              <a:avLst/>
              <a:gdLst>
                <a:gd name="G0" fmla="+- 9938 0 0"/>
                <a:gd name="G1" fmla="+- 62980 0 0"/>
                <a:gd name="T0" fmla="*/ 0 w 6956754"/>
                <a:gd name="T1" fmla="*/ 0 h 3864068"/>
                <a:gd name="T2" fmla="*/ 6956754 w 6956754"/>
                <a:gd name="T3" fmla="*/ 0 h 3864068"/>
                <a:gd name="T4" fmla="*/ 6956754 w 6956754"/>
                <a:gd name="T5" fmla="*/ 3864068 h 3864068"/>
                <a:gd name="T6" fmla="*/ 0 w 6956754"/>
                <a:gd name="T7" fmla="*/ 3864068 h 3864068"/>
              </a:gdLst>
              <a:ahLst/>
              <a:cxnLst>
                <a:cxn ang="0">
                  <a:pos x="T0" y="T1"/>
                </a:cxn>
                <a:cxn ang="0">
                  <a:pos x="T2" y="T3"/>
                </a:cxn>
                <a:cxn ang="0">
                  <a:pos x="T4" y="T5"/>
                </a:cxn>
                <a:cxn ang="0">
                  <a:pos x="T6" y="T7"/>
                </a:cxn>
              </a:cxnLst>
              <a:rect l="0" t="0" r="r" b="b"/>
              <a:pathLst>
                <a:path w="6956754" h="3864068">
                  <a:moveTo>
                    <a:pt x="0" y="0"/>
                  </a:moveTo>
                  <a:lnTo>
                    <a:pt x="6956754" y="0"/>
                  </a:lnTo>
                  <a:lnTo>
                    <a:pt x="6956754" y="3864068"/>
                  </a:lnTo>
                  <a:lnTo>
                    <a:pt x="0" y="386406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6627" name="Freeform 3">
            <a:extLst>
              <a:ext uri="{FF2B5EF4-FFF2-40B4-BE49-F238E27FC236}">
                <a16:creationId xmlns:a16="http://schemas.microsoft.com/office/drawing/2014/main" id="{45ED6552-1727-4C7B-AA19-742B6C5E3726}"/>
              </a:ext>
            </a:extLst>
          </p:cNvPr>
          <p:cNvSpPr>
            <a:spLocks noChangeArrowheads="1"/>
          </p:cNvSpPr>
          <p:nvPr/>
        </p:nvSpPr>
        <p:spPr bwMode="auto">
          <a:xfrm>
            <a:off x="0" y="0"/>
            <a:ext cx="18288000" cy="2527300"/>
          </a:xfrm>
          <a:custGeom>
            <a:avLst/>
            <a:gdLst>
              <a:gd name="G0" fmla="+- 3456 0 0"/>
              <a:gd name="G1" fmla="+- 36845 0 0"/>
              <a:gd name="T0" fmla="*/ 0 w 18288000"/>
              <a:gd name="T1" fmla="*/ 0 h 2527213"/>
              <a:gd name="T2" fmla="*/ 18288000 w 18288000"/>
              <a:gd name="T3" fmla="*/ 0 h 2527213"/>
              <a:gd name="T4" fmla="*/ 18288000 w 18288000"/>
              <a:gd name="T5" fmla="*/ 2527213 h 2527213"/>
              <a:gd name="T6" fmla="*/ 0 w 18288000"/>
              <a:gd name="T7" fmla="*/ 2527213 h 2527213"/>
              <a:gd name="T8" fmla="*/ 0 w 18288000"/>
              <a:gd name="T9" fmla="*/ 0 h 2527213"/>
            </a:gdLst>
            <a:ahLst/>
            <a:cxnLst>
              <a:cxn ang="0">
                <a:pos x="T0" y="T1"/>
              </a:cxn>
              <a:cxn ang="0">
                <a:pos x="T2" y="T3"/>
              </a:cxn>
              <a:cxn ang="0">
                <a:pos x="T4" y="T5"/>
              </a:cxn>
              <a:cxn ang="0">
                <a:pos x="T6" y="T7"/>
              </a:cxn>
              <a:cxn ang="0">
                <a:pos x="T8" y="T9"/>
              </a:cxn>
            </a:cxnLst>
            <a:rect l="0" t="0" r="r" b="b"/>
            <a:pathLst>
              <a:path w="18288000" h="2527213">
                <a:moveTo>
                  <a:pt x="0" y="0"/>
                </a:moveTo>
                <a:lnTo>
                  <a:pt x="18288000" y="0"/>
                </a:lnTo>
                <a:lnTo>
                  <a:pt x="18288000" y="2527213"/>
                </a:lnTo>
                <a:lnTo>
                  <a:pt x="0" y="252721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28" name="Freeform 4">
            <a:extLst>
              <a:ext uri="{FF2B5EF4-FFF2-40B4-BE49-F238E27FC236}">
                <a16:creationId xmlns:a16="http://schemas.microsoft.com/office/drawing/2014/main" id="{CB8EDDE5-75B6-E0CA-C444-ABFEF9711621}"/>
              </a:ext>
            </a:extLst>
          </p:cNvPr>
          <p:cNvSpPr>
            <a:spLocks noChangeArrowheads="1"/>
          </p:cNvSpPr>
          <p:nvPr/>
        </p:nvSpPr>
        <p:spPr bwMode="auto">
          <a:xfrm>
            <a:off x="1481138" y="4281488"/>
            <a:ext cx="3762375" cy="1052512"/>
          </a:xfrm>
          <a:custGeom>
            <a:avLst/>
            <a:gdLst>
              <a:gd name="G0" fmla="+- 26276 0 0"/>
              <a:gd name="G1" fmla="+- 4736 0 0"/>
              <a:gd name="T0" fmla="*/ 0 w 3761828"/>
              <a:gd name="T1" fmla="*/ 0 h 1053312"/>
              <a:gd name="T2" fmla="*/ 3761828 w 3761828"/>
              <a:gd name="T3" fmla="*/ 0 h 1053312"/>
              <a:gd name="T4" fmla="*/ 3761828 w 3761828"/>
              <a:gd name="T5" fmla="*/ 1053312 h 1053312"/>
              <a:gd name="T6" fmla="*/ 0 w 3761828"/>
              <a:gd name="T7" fmla="*/ 1053312 h 1053312"/>
              <a:gd name="T8" fmla="*/ 0 w 3761828"/>
              <a:gd name="T9" fmla="*/ 0 h 1053312"/>
            </a:gdLst>
            <a:ahLst/>
            <a:cxnLst>
              <a:cxn ang="0">
                <a:pos x="T0" y="T1"/>
              </a:cxn>
              <a:cxn ang="0">
                <a:pos x="T2" y="T3"/>
              </a:cxn>
              <a:cxn ang="0">
                <a:pos x="T4" y="T5"/>
              </a:cxn>
              <a:cxn ang="0">
                <a:pos x="T6" y="T7"/>
              </a:cxn>
              <a:cxn ang="0">
                <a:pos x="T8" y="T9"/>
              </a:cxn>
            </a:cxnLst>
            <a:rect l="0" t="0" r="r" b="b"/>
            <a:pathLst>
              <a:path w="3761828" h="1053312">
                <a:moveTo>
                  <a:pt x="0" y="0"/>
                </a:moveTo>
                <a:lnTo>
                  <a:pt x="3761828" y="0"/>
                </a:lnTo>
                <a:lnTo>
                  <a:pt x="3761828" y="1053312"/>
                </a:lnTo>
                <a:lnTo>
                  <a:pt x="0" y="1053312"/>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29" name="Freeform 5">
            <a:extLst>
              <a:ext uri="{FF2B5EF4-FFF2-40B4-BE49-F238E27FC236}">
                <a16:creationId xmlns:a16="http://schemas.microsoft.com/office/drawing/2014/main" id="{F8D67FC7-9EF5-D3A0-D54F-0DECBE5F60D2}"/>
              </a:ext>
            </a:extLst>
          </p:cNvPr>
          <p:cNvSpPr>
            <a:spLocks noChangeArrowheads="1"/>
          </p:cNvSpPr>
          <p:nvPr/>
        </p:nvSpPr>
        <p:spPr bwMode="auto">
          <a:xfrm>
            <a:off x="9963150" y="4403725"/>
            <a:ext cx="3213100" cy="1890713"/>
          </a:xfrm>
          <a:custGeom>
            <a:avLst/>
            <a:gdLst>
              <a:gd name="G0" fmla="+- 1803 0 0"/>
              <a:gd name="G1" fmla="+- 55194 0 0"/>
              <a:gd name="T0" fmla="*/ 0 w 3213067"/>
              <a:gd name="T1" fmla="*/ 0 h 1890202"/>
              <a:gd name="T2" fmla="*/ 3213067 w 3213067"/>
              <a:gd name="T3" fmla="*/ 0 h 1890202"/>
              <a:gd name="T4" fmla="*/ 3213067 w 3213067"/>
              <a:gd name="T5" fmla="*/ 1890202 h 1890202"/>
              <a:gd name="T6" fmla="*/ 0 w 3213067"/>
              <a:gd name="T7" fmla="*/ 1890202 h 1890202"/>
              <a:gd name="T8" fmla="*/ 0 w 3213067"/>
              <a:gd name="T9" fmla="*/ 0 h 1890202"/>
            </a:gdLst>
            <a:ahLst/>
            <a:cxnLst>
              <a:cxn ang="0">
                <a:pos x="T0" y="T1"/>
              </a:cxn>
              <a:cxn ang="0">
                <a:pos x="T2" y="T3"/>
              </a:cxn>
              <a:cxn ang="0">
                <a:pos x="T4" y="T5"/>
              </a:cxn>
              <a:cxn ang="0">
                <a:pos x="T6" y="T7"/>
              </a:cxn>
              <a:cxn ang="0">
                <a:pos x="T8" y="T9"/>
              </a:cxn>
            </a:cxnLst>
            <a:rect l="0" t="0" r="r" b="b"/>
            <a:pathLst>
              <a:path w="3213067" h="1890202">
                <a:moveTo>
                  <a:pt x="0" y="0"/>
                </a:moveTo>
                <a:lnTo>
                  <a:pt x="3213067" y="0"/>
                </a:lnTo>
                <a:lnTo>
                  <a:pt x="3213067" y="1890202"/>
                </a:lnTo>
                <a:lnTo>
                  <a:pt x="0" y="1890202"/>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0" name="Freeform 6">
            <a:extLst>
              <a:ext uri="{FF2B5EF4-FFF2-40B4-BE49-F238E27FC236}">
                <a16:creationId xmlns:a16="http://schemas.microsoft.com/office/drawing/2014/main" id="{46587B33-C2C1-8D7D-49A8-601AD0FCA2C0}"/>
              </a:ext>
            </a:extLst>
          </p:cNvPr>
          <p:cNvSpPr>
            <a:spLocks noChangeArrowheads="1"/>
          </p:cNvSpPr>
          <p:nvPr/>
        </p:nvSpPr>
        <p:spPr bwMode="auto">
          <a:xfrm>
            <a:off x="1481138" y="7551738"/>
            <a:ext cx="3984625" cy="1517650"/>
          </a:xfrm>
          <a:custGeom>
            <a:avLst/>
            <a:gdLst>
              <a:gd name="G0" fmla="+- 52486 0 0"/>
              <a:gd name="G1" fmla="+- 10592 0 0"/>
              <a:gd name="T0" fmla="*/ 0 w 3984646"/>
              <a:gd name="T1" fmla="*/ 0 h 1517920"/>
              <a:gd name="T2" fmla="*/ 3984646 w 3984646"/>
              <a:gd name="T3" fmla="*/ 0 h 1517920"/>
              <a:gd name="T4" fmla="*/ 3984646 w 3984646"/>
              <a:gd name="T5" fmla="*/ 1517919 h 1517920"/>
              <a:gd name="T6" fmla="*/ 0 w 3984646"/>
              <a:gd name="T7" fmla="*/ 1517919 h 1517920"/>
              <a:gd name="T8" fmla="*/ 0 w 3984646"/>
              <a:gd name="T9" fmla="*/ 0 h 1517920"/>
            </a:gdLst>
            <a:ahLst/>
            <a:cxnLst>
              <a:cxn ang="0">
                <a:pos x="T0" y="T1"/>
              </a:cxn>
              <a:cxn ang="0">
                <a:pos x="T2" y="T3"/>
              </a:cxn>
              <a:cxn ang="0">
                <a:pos x="T4" y="T5"/>
              </a:cxn>
              <a:cxn ang="0">
                <a:pos x="T6" y="T7"/>
              </a:cxn>
              <a:cxn ang="0">
                <a:pos x="T8" y="T9"/>
              </a:cxn>
            </a:cxnLst>
            <a:rect l="0" t="0" r="r" b="b"/>
            <a:pathLst>
              <a:path w="3984646" h="1517920">
                <a:moveTo>
                  <a:pt x="0" y="0"/>
                </a:moveTo>
                <a:lnTo>
                  <a:pt x="3984646" y="0"/>
                </a:lnTo>
                <a:lnTo>
                  <a:pt x="3984646" y="1517919"/>
                </a:lnTo>
                <a:lnTo>
                  <a:pt x="0" y="1517919"/>
                </a:lnTo>
                <a:lnTo>
                  <a:pt x="0" y="0"/>
                </a:lnTo>
                <a:close/>
              </a:path>
            </a:pathLst>
          </a:cu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1" name="Freeform 7">
            <a:extLst>
              <a:ext uri="{FF2B5EF4-FFF2-40B4-BE49-F238E27FC236}">
                <a16:creationId xmlns:a16="http://schemas.microsoft.com/office/drawing/2014/main" id="{BDCE0127-DFB9-1187-04D1-F004EBE5A7E8}"/>
              </a:ext>
            </a:extLst>
          </p:cNvPr>
          <p:cNvSpPr>
            <a:spLocks noChangeArrowheads="1"/>
          </p:cNvSpPr>
          <p:nvPr/>
        </p:nvSpPr>
        <p:spPr bwMode="auto">
          <a:xfrm>
            <a:off x="6135688" y="4413250"/>
            <a:ext cx="3041650" cy="790575"/>
          </a:xfrm>
          <a:custGeom>
            <a:avLst/>
            <a:gdLst>
              <a:gd name="G0" fmla="+- 26765 0 0"/>
              <a:gd name="G1" fmla="+- 4958 0 0"/>
              <a:gd name="T0" fmla="*/ 0 w 3041421"/>
              <a:gd name="T1" fmla="*/ 0 h 791390"/>
              <a:gd name="T2" fmla="*/ 3041421 w 3041421"/>
              <a:gd name="T3" fmla="*/ 0 h 791390"/>
              <a:gd name="T4" fmla="*/ 3041421 w 3041421"/>
              <a:gd name="T5" fmla="*/ 791390 h 791390"/>
              <a:gd name="T6" fmla="*/ 0 w 3041421"/>
              <a:gd name="T7" fmla="*/ 791390 h 791390"/>
              <a:gd name="T8" fmla="*/ 0 w 3041421"/>
              <a:gd name="T9" fmla="*/ 0 h 791390"/>
            </a:gdLst>
            <a:ahLst/>
            <a:cxnLst>
              <a:cxn ang="0">
                <a:pos x="T0" y="T1"/>
              </a:cxn>
              <a:cxn ang="0">
                <a:pos x="T2" y="T3"/>
              </a:cxn>
              <a:cxn ang="0">
                <a:pos x="T4" y="T5"/>
              </a:cxn>
              <a:cxn ang="0">
                <a:pos x="T6" y="T7"/>
              </a:cxn>
              <a:cxn ang="0">
                <a:pos x="T8" y="T9"/>
              </a:cxn>
            </a:cxnLst>
            <a:rect l="0" t="0" r="r" b="b"/>
            <a:pathLst>
              <a:path w="3041421" h="791390">
                <a:moveTo>
                  <a:pt x="0" y="0"/>
                </a:moveTo>
                <a:lnTo>
                  <a:pt x="3041421" y="0"/>
                </a:lnTo>
                <a:lnTo>
                  <a:pt x="3041421" y="791390"/>
                </a:lnTo>
                <a:lnTo>
                  <a:pt x="0" y="791390"/>
                </a:lnTo>
                <a:lnTo>
                  <a:pt x="0" y="0"/>
                </a:lnTo>
                <a:close/>
              </a:path>
            </a:pathLst>
          </a:cu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2" name="Freeform 8">
            <a:extLst>
              <a:ext uri="{FF2B5EF4-FFF2-40B4-BE49-F238E27FC236}">
                <a16:creationId xmlns:a16="http://schemas.microsoft.com/office/drawing/2014/main" id="{0CA7C493-A9E3-C53E-0596-280B28942ADE}"/>
              </a:ext>
            </a:extLst>
          </p:cNvPr>
          <p:cNvSpPr>
            <a:spLocks noChangeArrowheads="1"/>
          </p:cNvSpPr>
          <p:nvPr/>
        </p:nvSpPr>
        <p:spPr bwMode="auto">
          <a:xfrm>
            <a:off x="9859963" y="7092950"/>
            <a:ext cx="3517900" cy="565150"/>
          </a:xfrm>
          <a:custGeom>
            <a:avLst/>
            <a:gdLst>
              <a:gd name="G0" fmla="+- 45157 0 0"/>
              <a:gd name="G1" fmla="+- 40961 0 0"/>
              <a:gd name="T0" fmla="*/ 0 w 3518565"/>
              <a:gd name="T1" fmla="*/ 0 h 565249"/>
              <a:gd name="T2" fmla="*/ 3518565 w 3518565"/>
              <a:gd name="T3" fmla="*/ 0 h 565249"/>
              <a:gd name="T4" fmla="*/ 3518565 w 3518565"/>
              <a:gd name="T5" fmla="*/ 565249 h 565249"/>
              <a:gd name="T6" fmla="*/ 0 w 3518565"/>
              <a:gd name="T7" fmla="*/ 565249 h 565249"/>
              <a:gd name="T8" fmla="*/ 0 w 3518565"/>
              <a:gd name="T9" fmla="*/ 0 h 565249"/>
            </a:gdLst>
            <a:ahLst/>
            <a:cxnLst>
              <a:cxn ang="0">
                <a:pos x="T0" y="T1"/>
              </a:cxn>
              <a:cxn ang="0">
                <a:pos x="T2" y="T3"/>
              </a:cxn>
              <a:cxn ang="0">
                <a:pos x="T4" y="T5"/>
              </a:cxn>
              <a:cxn ang="0">
                <a:pos x="T6" y="T7"/>
              </a:cxn>
              <a:cxn ang="0">
                <a:pos x="T8" y="T9"/>
              </a:cxn>
            </a:cxnLst>
            <a:rect l="0" t="0" r="r" b="b"/>
            <a:pathLst>
              <a:path w="3518565" h="565249">
                <a:moveTo>
                  <a:pt x="0" y="0"/>
                </a:moveTo>
                <a:lnTo>
                  <a:pt x="3518565" y="0"/>
                </a:lnTo>
                <a:lnTo>
                  <a:pt x="3518565" y="565249"/>
                </a:lnTo>
                <a:lnTo>
                  <a:pt x="0" y="565249"/>
                </a:lnTo>
                <a:lnTo>
                  <a:pt x="0" y="0"/>
                </a:lnTo>
                <a:close/>
              </a:path>
            </a:pathLst>
          </a:cu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3" name="Freeform 9">
            <a:extLst>
              <a:ext uri="{FF2B5EF4-FFF2-40B4-BE49-F238E27FC236}">
                <a16:creationId xmlns:a16="http://schemas.microsoft.com/office/drawing/2014/main" id="{CA3D27B3-D1BB-A16A-BFC0-6DA7BF904F78}"/>
              </a:ext>
            </a:extLst>
          </p:cNvPr>
          <p:cNvSpPr>
            <a:spLocks noChangeArrowheads="1"/>
          </p:cNvSpPr>
          <p:nvPr/>
        </p:nvSpPr>
        <p:spPr bwMode="auto">
          <a:xfrm>
            <a:off x="2743200" y="5349875"/>
            <a:ext cx="2606675" cy="1965325"/>
          </a:xfrm>
          <a:custGeom>
            <a:avLst/>
            <a:gdLst>
              <a:gd name="G0" fmla="+- 32822 0 0"/>
              <a:gd name="G1" fmla="+- 54631 0 0"/>
              <a:gd name="T0" fmla="*/ 0 w 4096054"/>
              <a:gd name="T1" fmla="*/ 0 h 1365351"/>
              <a:gd name="T2" fmla="*/ 4096054 w 4096054"/>
              <a:gd name="T3" fmla="*/ 0 h 1365351"/>
              <a:gd name="T4" fmla="*/ 4096054 w 4096054"/>
              <a:gd name="T5" fmla="*/ 1365352 h 1365351"/>
              <a:gd name="T6" fmla="*/ 0 w 4096054"/>
              <a:gd name="T7" fmla="*/ 1365352 h 1365351"/>
              <a:gd name="T8" fmla="*/ 0 w 4096054"/>
              <a:gd name="T9" fmla="*/ 0 h 1365351"/>
            </a:gdLst>
            <a:ahLst/>
            <a:cxnLst>
              <a:cxn ang="0">
                <a:pos x="T0" y="T1"/>
              </a:cxn>
              <a:cxn ang="0">
                <a:pos x="T2" y="T3"/>
              </a:cxn>
              <a:cxn ang="0">
                <a:pos x="T4" y="T5"/>
              </a:cxn>
              <a:cxn ang="0">
                <a:pos x="T6" y="T7"/>
              </a:cxn>
              <a:cxn ang="0">
                <a:pos x="T8" y="T9"/>
              </a:cxn>
            </a:cxnLst>
            <a:rect l="0" t="0" r="r" b="b"/>
            <a:pathLst>
              <a:path w="4096054" h="1365351">
                <a:moveTo>
                  <a:pt x="0" y="0"/>
                </a:moveTo>
                <a:lnTo>
                  <a:pt x="4096054" y="0"/>
                </a:lnTo>
                <a:lnTo>
                  <a:pt x="4096054" y="1365352"/>
                </a:lnTo>
                <a:lnTo>
                  <a:pt x="0" y="1365352"/>
                </a:lnTo>
                <a:lnTo>
                  <a:pt x="0" y="0"/>
                </a:lnTo>
                <a:close/>
              </a:path>
            </a:pathLst>
          </a:cu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4" name="Freeform 10">
            <a:extLst>
              <a:ext uri="{FF2B5EF4-FFF2-40B4-BE49-F238E27FC236}">
                <a16:creationId xmlns:a16="http://schemas.microsoft.com/office/drawing/2014/main" id="{DC05D283-F9B1-9C6B-7BCF-CD66156DA5AE}"/>
              </a:ext>
            </a:extLst>
          </p:cNvPr>
          <p:cNvSpPr>
            <a:spLocks noChangeArrowheads="1"/>
          </p:cNvSpPr>
          <p:nvPr/>
        </p:nvSpPr>
        <p:spPr bwMode="auto">
          <a:xfrm>
            <a:off x="2835275" y="6919913"/>
            <a:ext cx="2406650" cy="1309687"/>
          </a:xfrm>
          <a:custGeom>
            <a:avLst/>
            <a:gdLst>
              <a:gd name="G0" fmla="+- 20445 0 0"/>
              <a:gd name="G1" fmla="+- 24096 0 0"/>
              <a:gd name="T0" fmla="*/ 0 w 3821533"/>
              <a:gd name="T1" fmla="*/ 0 h 613920"/>
              <a:gd name="T2" fmla="*/ 3821532 w 3821533"/>
              <a:gd name="T3" fmla="*/ 0 h 613920"/>
              <a:gd name="T4" fmla="*/ 3821532 w 3821533"/>
              <a:gd name="T5" fmla="*/ 613920 h 613920"/>
              <a:gd name="T6" fmla="*/ 0 w 3821533"/>
              <a:gd name="T7" fmla="*/ 613920 h 613920"/>
              <a:gd name="T8" fmla="*/ 0 w 3821533"/>
              <a:gd name="T9" fmla="*/ 0 h 613920"/>
            </a:gdLst>
            <a:ahLst/>
            <a:cxnLst>
              <a:cxn ang="0">
                <a:pos x="T0" y="T1"/>
              </a:cxn>
              <a:cxn ang="0">
                <a:pos x="T2" y="T3"/>
              </a:cxn>
              <a:cxn ang="0">
                <a:pos x="T4" y="T5"/>
              </a:cxn>
              <a:cxn ang="0">
                <a:pos x="T6" y="T7"/>
              </a:cxn>
              <a:cxn ang="0">
                <a:pos x="T8" y="T9"/>
              </a:cxn>
            </a:cxnLst>
            <a:rect l="0" t="0" r="r" b="b"/>
            <a:pathLst>
              <a:path w="3821533" h="613920">
                <a:moveTo>
                  <a:pt x="0" y="0"/>
                </a:moveTo>
                <a:lnTo>
                  <a:pt x="3821532" y="0"/>
                </a:lnTo>
                <a:lnTo>
                  <a:pt x="3821532" y="613920"/>
                </a:lnTo>
                <a:lnTo>
                  <a:pt x="0" y="613920"/>
                </a:lnTo>
                <a:lnTo>
                  <a:pt x="0" y="0"/>
                </a:lnTo>
                <a:close/>
              </a:path>
            </a:pathLst>
          </a:cu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5" name="Freeform 11">
            <a:extLst>
              <a:ext uri="{FF2B5EF4-FFF2-40B4-BE49-F238E27FC236}">
                <a16:creationId xmlns:a16="http://schemas.microsoft.com/office/drawing/2014/main" id="{2AF088A9-886A-3128-56FE-57D6B5CDC910}"/>
              </a:ext>
            </a:extLst>
          </p:cNvPr>
          <p:cNvSpPr>
            <a:spLocks noChangeArrowheads="1"/>
          </p:cNvSpPr>
          <p:nvPr/>
        </p:nvSpPr>
        <p:spPr bwMode="auto">
          <a:xfrm>
            <a:off x="6135688" y="5791200"/>
            <a:ext cx="3041650" cy="1371600"/>
          </a:xfrm>
          <a:custGeom>
            <a:avLst/>
            <a:gdLst>
              <a:gd name="G0" fmla="+- 26765 0 0"/>
              <a:gd name="G1" fmla="+- 61155 0 0"/>
              <a:gd name="T0" fmla="*/ 0 w 3041421"/>
              <a:gd name="T1" fmla="*/ 0 h 1371875"/>
              <a:gd name="T2" fmla="*/ 3041421 w 3041421"/>
              <a:gd name="T3" fmla="*/ 0 h 1371875"/>
              <a:gd name="T4" fmla="*/ 3041421 w 3041421"/>
              <a:gd name="T5" fmla="*/ 1371875 h 1371875"/>
              <a:gd name="T6" fmla="*/ 0 w 3041421"/>
              <a:gd name="T7" fmla="*/ 1371875 h 1371875"/>
              <a:gd name="T8" fmla="*/ 0 w 3041421"/>
              <a:gd name="T9" fmla="*/ 0 h 1371875"/>
            </a:gdLst>
            <a:ahLst/>
            <a:cxnLst>
              <a:cxn ang="0">
                <a:pos x="T0" y="T1"/>
              </a:cxn>
              <a:cxn ang="0">
                <a:pos x="T2" y="T3"/>
              </a:cxn>
              <a:cxn ang="0">
                <a:pos x="T4" y="T5"/>
              </a:cxn>
              <a:cxn ang="0">
                <a:pos x="T6" y="T7"/>
              </a:cxn>
              <a:cxn ang="0">
                <a:pos x="T8" y="T9"/>
              </a:cxn>
            </a:cxnLst>
            <a:rect l="0" t="0" r="r" b="b"/>
            <a:pathLst>
              <a:path w="3041421" h="1371875">
                <a:moveTo>
                  <a:pt x="0" y="0"/>
                </a:moveTo>
                <a:lnTo>
                  <a:pt x="3041421" y="0"/>
                </a:lnTo>
                <a:lnTo>
                  <a:pt x="3041421" y="1371875"/>
                </a:lnTo>
                <a:lnTo>
                  <a:pt x="0" y="1371875"/>
                </a:lnTo>
                <a:lnTo>
                  <a:pt x="0" y="0"/>
                </a:lnTo>
                <a:close/>
              </a:path>
            </a:pathLst>
          </a:cu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6" name="Freeform 12">
            <a:extLst>
              <a:ext uri="{FF2B5EF4-FFF2-40B4-BE49-F238E27FC236}">
                <a16:creationId xmlns:a16="http://schemas.microsoft.com/office/drawing/2014/main" id="{7EFC89D8-D130-C272-6E02-E6FFE01DBC52}"/>
              </a:ext>
            </a:extLst>
          </p:cNvPr>
          <p:cNvSpPr>
            <a:spLocks noChangeArrowheads="1"/>
          </p:cNvSpPr>
          <p:nvPr/>
        </p:nvSpPr>
        <p:spPr bwMode="auto">
          <a:xfrm>
            <a:off x="6200775" y="7618413"/>
            <a:ext cx="2909888" cy="1471612"/>
          </a:xfrm>
          <a:custGeom>
            <a:avLst/>
            <a:gdLst>
              <a:gd name="G0" fmla="+- 26864 0 0"/>
              <a:gd name="G1" fmla="+- 29969 0 0"/>
              <a:gd name="T0" fmla="*/ 0 w 2910448"/>
              <a:gd name="T1" fmla="*/ 0 h 1471761"/>
              <a:gd name="T2" fmla="*/ 2910449 w 2910448"/>
              <a:gd name="T3" fmla="*/ 0 h 1471761"/>
              <a:gd name="T4" fmla="*/ 2910449 w 2910448"/>
              <a:gd name="T5" fmla="*/ 1471761 h 1471761"/>
              <a:gd name="T6" fmla="*/ 0 w 2910448"/>
              <a:gd name="T7" fmla="*/ 1471761 h 1471761"/>
              <a:gd name="T8" fmla="*/ 0 w 2910448"/>
              <a:gd name="T9" fmla="*/ 0 h 1471761"/>
            </a:gdLst>
            <a:ahLst/>
            <a:cxnLst>
              <a:cxn ang="0">
                <a:pos x="T0" y="T1"/>
              </a:cxn>
              <a:cxn ang="0">
                <a:pos x="T2" y="T3"/>
              </a:cxn>
              <a:cxn ang="0">
                <a:pos x="T4" y="T5"/>
              </a:cxn>
              <a:cxn ang="0">
                <a:pos x="T6" y="T7"/>
              </a:cxn>
              <a:cxn ang="0">
                <a:pos x="T8" y="T9"/>
              </a:cxn>
            </a:cxnLst>
            <a:rect l="0" t="0" r="r" b="b"/>
            <a:pathLst>
              <a:path w="2910448" h="1471761">
                <a:moveTo>
                  <a:pt x="0" y="0"/>
                </a:moveTo>
                <a:lnTo>
                  <a:pt x="2910449" y="0"/>
                </a:lnTo>
                <a:lnTo>
                  <a:pt x="2910449" y="1471761"/>
                </a:lnTo>
                <a:lnTo>
                  <a:pt x="0" y="1471761"/>
                </a:lnTo>
                <a:lnTo>
                  <a:pt x="0" y="0"/>
                </a:lnTo>
                <a:close/>
              </a:path>
            </a:pathLst>
          </a:cu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7" name="Freeform 13">
            <a:extLst>
              <a:ext uri="{FF2B5EF4-FFF2-40B4-BE49-F238E27FC236}">
                <a16:creationId xmlns:a16="http://schemas.microsoft.com/office/drawing/2014/main" id="{464C0B57-6F1B-CCA2-1E83-ED2CF4223BE8}"/>
              </a:ext>
            </a:extLst>
          </p:cNvPr>
          <p:cNvSpPr>
            <a:spLocks noChangeArrowheads="1"/>
          </p:cNvSpPr>
          <p:nvPr/>
        </p:nvSpPr>
        <p:spPr bwMode="auto">
          <a:xfrm>
            <a:off x="13857548" y="9317038"/>
            <a:ext cx="3443287" cy="817562"/>
          </a:xfrm>
          <a:custGeom>
            <a:avLst/>
            <a:gdLst>
              <a:gd name="G0" fmla="+- 35006 0 0"/>
              <a:gd name="G1" fmla="+- 31252 0 0"/>
              <a:gd name="T0" fmla="*/ 0 w 3442878"/>
              <a:gd name="T1" fmla="*/ 0 h 817684"/>
              <a:gd name="T2" fmla="*/ 3442878 w 3442878"/>
              <a:gd name="T3" fmla="*/ 0 h 817684"/>
              <a:gd name="T4" fmla="*/ 3442878 w 3442878"/>
              <a:gd name="T5" fmla="*/ 817684 h 817684"/>
              <a:gd name="T6" fmla="*/ 0 w 3442878"/>
              <a:gd name="T7" fmla="*/ 817684 h 817684"/>
              <a:gd name="T8" fmla="*/ 0 w 3442878"/>
              <a:gd name="T9" fmla="*/ 0 h 817684"/>
            </a:gdLst>
            <a:ahLst/>
            <a:cxnLst>
              <a:cxn ang="0">
                <a:pos x="T0" y="T1"/>
              </a:cxn>
              <a:cxn ang="0">
                <a:pos x="T2" y="T3"/>
              </a:cxn>
              <a:cxn ang="0">
                <a:pos x="T4" y="T5"/>
              </a:cxn>
              <a:cxn ang="0">
                <a:pos x="T6" y="T7"/>
              </a:cxn>
              <a:cxn ang="0">
                <a:pos x="T8" y="T9"/>
              </a:cxn>
            </a:cxnLst>
            <a:rect l="0" t="0" r="r" b="b"/>
            <a:pathLst>
              <a:path w="3442878" h="817684">
                <a:moveTo>
                  <a:pt x="0" y="0"/>
                </a:moveTo>
                <a:lnTo>
                  <a:pt x="3442878" y="0"/>
                </a:lnTo>
                <a:lnTo>
                  <a:pt x="3442878" y="817684"/>
                </a:lnTo>
                <a:lnTo>
                  <a:pt x="0" y="817684"/>
                </a:lnTo>
                <a:lnTo>
                  <a:pt x="0" y="0"/>
                </a:lnTo>
                <a:close/>
              </a:path>
            </a:pathLst>
          </a:custGeom>
          <a:blipFill dpi="0" rotWithShape="0">
            <a:blip r:embed="rId1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8" name="Freeform 14">
            <a:extLst>
              <a:ext uri="{FF2B5EF4-FFF2-40B4-BE49-F238E27FC236}">
                <a16:creationId xmlns:a16="http://schemas.microsoft.com/office/drawing/2014/main" id="{CAE914C1-6AD0-F2FD-8C51-04F961094FBA}"/>
              </a:ext>
            </a:extLst>
          </p:cNvPr>
          <p:cNvSpPr>
            <a:spLocks noChangeArrowheads="1"/>
          </p:cNvSpPr>
          <p:nvPr/>
        </p:nvSpPr>
        <p:spPr bwMode="auto">
          <a:xfrm>
            <a:off x="13806488" y="7375525"/>
            <a:ext cx="3252787" cy="1576388"/>
          </a:xfrm>
          <a:custGeom>
            <a:avLst/>
            <a:gdLst>
              <a:gd name="G0" fmla="+- 41270 0 0"/>
              <a:gd name="G1" fmla="+- 4615 0 0"/>
              <a:gd name="T0" fmla="*/ 0 w 3252534"/>
              <a:gd name="T1" fmla="*/ 0 h 1577479"/>
              <a:gd name="T2" fmla="*/ 3252535 w 3252534"/>
              <a:gd name="T3" fmla="*/ 0 h 1577479"/>
              <a:gd name="T4" fmla="*/ 3252535 w 3252534"/>
              <a:gd name="T5" fmla="*/ 1577479 h 1577479"/>
              <a:gd name="T6" fmla="*/ 0 w 3252534"/>
              <a:gd name="T7" fmla="*/ 1577479 h 1577479"/>
              <a:gd name="T8" fmla="*/ 0 w 3252534"/>
              <a:gd name="T9" fmla="*/ 0 h 1577479"/>
            </a:gdLst>
            <a:ahLst/>
            <a:cxnLst>
              <a:cxn ang="0">
                <a:pos x="T0" y="T1"/>
              </a:cxn>
              <a:cxn ang="0">
                <a:pos x="T2" y="T3"/>
              </a:cxn>
              <a:cxn ang="0">
                <a:pos x="T4" y="T5"/>
              </a:cxn>
              <a:cxn ang="0">
                <a:pos x="T6" y="T7"/>
              </a:cxn>
              <a:cxn ang="0">
                <a:pos x="T8" y="T9"/>
              </a:cxn>
            </a:cxnLst>
            <a:rect l="0" t="0" r="r" b="b"/>
            <a:pathLst>
              <a:path w="3252534" h="1577479">
                <a:moveTo>
                  <a:pt x="0" y="0"/>
                </a:moveTo>
                <a:lnTo>
                  <a:pt x="3252535" y="0"/>
                </a:lnTo>
                <a:lnTo>
                  <a:pt x="3252535" y="1577479"/>
                </a:lnTo>
                <a:lnTo>
                  <a:pt x="0" y="1577479"/>
                </a:lnTo>
                <a:lnTo>
                  <a:pt x="0" y="0"/>
                </a:lnTo>
                <a:close/>
              </a:path>
            </a:pathLst>
          </a:custGeom>
          <a:blipFill dpi="0" rotWithShape="0">
            <a:blip r:embed="rId1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39" name="Freeform 15">
            <a:extLst>
              <a:ext uri="{FF2B5EF4-FFF2-40B4-BE49-F238E27FC236}">
                <a16:creationId xmlns:a16="http://schemas.microsoft.com/office/drawing/2014/main" id="{3ED370FC-D941-20FB-7B31-D23A8B85B048}"/>
              </a:ext>
            </a:extLst>
          </p:cNvPr>
          <p:cNvSpPr>
            <a:spLocks noChangeArrowheads="1"/>
          </p:cNvSpPr>
          <p:nvPr/>
        </p:nvSpPr>
        <p:spPr bwMode="auto">
          <a:xfrm>
            <a:off x="9873469" y="7986379"/>
            <a:ext cx="3509535" cy="809959"/>
          </a:xfrm>
          <a:custGeom>
            <a:avLst/>
            <a:gdLst>
              <a:gd name="G0" fmla="+- 16680 0 0"/>
              <a:gd name="G1" fmla="+- 27163 0 0"/>
              <a:gd name="T0" fmla="*/ 0 w 3424552"/>
              <a:gd name="T1" fmla="*/ 0 h 485915"/>
              <a:gd name="T2" fmla="*/ 3424552 w 3424552"/>
              <a:gd name="T3" fmla="*/ 0 h 485915"/>
              <a:gd name="T4" fmla="*/ 3424552 w 3424552"/>
              <a:gd name="T5" fmla="*/ 485914 h 485915"/>
              <a:gd name="T6" fmla="*/ 0 w 3424552"/>
              <a:gd name="T7" fmla="*/ 485914 h 485915"/>
              <a:gd name="T8" fmla="*/ 0 w 3424552"/>
              <a:gd name="T9" fmla="*/ 0 h 485915"/>
            </a:gdLst>
            <a:ahLst/>
            <a:cxnLst>
              <a:cxn ang="0">
                <a:pos x="T0" y="T1"/>
              </a:cxn>
              <a:cxn ang="0">
                <a:pos x="T2" y="T3"/>
              </a:cxn>
              <a:cxn ang="0">
                <a:pos x="T4" y="T5"/>
              </a:cxn>
              <a:cxn ang="0">
                <a:pos x="T6" y="T7"/>
              </a:cxn>
              <a:cxn ang="0">
                <a:pos x="T8" y="T9"/>
              </a:cxn>
            </a:cxnLst>
            <a:rect l="0" t="0" r="r" b="b"/>
            <a:pathLst>
              <a:path w="3424552" h="485915">
                <a:moveTo>
                  <a:pt x="0" y="0"/>
                </a:moveTo>
                <a:lnTo>
                  <a:pt x="3424552" y="0"/>
                </a:lnTo>
                <a:lnTo>
                  <a:pt x="3424552" y="485914"/>
                </a:lnTo>
                <a:lnTo>
                  <a:pt x="0" y="485914"/>
                </a:lnTo>
                <a:lnTo>
                  <a:pt x="0" y="0"/>
                </a:lnTo>
                <a:close/>
              </a:path>
            </a:pathLst>
          </a:custGeom>
          <a:blipFill dpi="0" rotWithShape="0">
            <a:blip r:embed="rId1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40" name="Freeform 16">
            <a:extLst>
              <a:ext uri="{FF2B5EF4-FFF2-40B4-BE49-F238E27FC236}">
                <a16:creationId xmlns:a16="http://schemas.microsoft.com/office/drawing/2014/main" id="{1D47DAFE-54FB-7AD2-A7BC-87352DDCB4FE}"/>
              </a:ext>
            </a:extLst>
          </p:cNvPr>
          <p:cNvSpPr>
            <a:spLocks noChangeArrowheads="1"/>
          </p:cNvSpPr>
          <p:nvPr/>
        </p:nvSpPr>
        <p:spPr bwMode="auto">
          <a:xfrm>
            <a:off x="13806488" y="5578475"/>
            <a:ext cx="1431925" cy="1431925"/>
          </a:xfrm>
          <a:custGeom>
            <a:avLst/>
            <a:gdLst>
              <a:gd name="G0" fmla="+- 55564 0 0"/>
              <a:gd name="G1" fmla="+- 55564 0 0"/>
              <a:gd name="T0" fmla="*/ 0 w 1431820"/>
              <a:gd name="T1" fmla="*/ 0 h 1431820"/>
              <a:gd name="T2" fmla="*/ 1431820 w 1431820"/>
              <a:gd name="T3" fmla="*/ 0 h 1431820"/>
              <a:gd name="T4" fmla="*/ 1431820 w 1431820"/>
              <a:gd name="T5" fmla="*/ 1431820 h 1431820"/>
              <a:gd name="T6" fmla="*/ 0 w 1431820"/>
              <a:gd name="T7" fmla="*/ 1431820 h 1431820"/>
              <a:gd name="T8" fmla="*/ 0 w 1431820"/>
              <a:gd name="T9" fmla="*/ 0 h 1431820"/>
            </a:gdLst>
            <a:ahLst/>
            <a:cxnLst>
              <a:cxn ang="0">
                <a:pos x="T0" y="T1"/>
              </a:cxn>
              <a:cxn ang="0">
                <a:pos x="T2" y="T3"/>
              </a:cxn>
              <a:cxn ang="0">
                <a:pos x="T4" y="T5"/>
              </a:cxn>
              <a:cxn ang="0">
                <a:pos x="T6" y="T7"/>
              </a:cxn>
              <a:cxn ang="0">
                <a:pos x="T8" y="T9"/>
              </a:cxn>
            </a:cxnLst>
            <a:rect l="0" t="0" r="r" b="b"/>
            <a:pathLst>
              <a:path w="1431820" h="1431820">
                <a:moveTo>
                  <a:pt x="0" y="0"/>
                </a:moveTo>
                <a:lnTo>
                  <a:pt x="1431820" y="0"/>
                </a:lnTo>
                <a:lnTo>
                  <a:pt x="1431820" y="1431820"/>
                </a:lnTo>
                <a:lnTo>
                  <a:pt x="0" y="1431820"/>
                </a:lnTo>
                <a:lnTo>
                  <a:pt x="0" y="0"/>
                </a:lnTo>
                <a:close/>
              </a:path>
            </a:pathLst>
          </a:custGeom>
          <a:blipFill dpi="0" rotWithShape="0">
            <a:blip r:embed="rId16"/>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41" name="Rectangle 17">
            <a:extLst>
              <a:ext uri="{FF2B5EF4-FFF2-40B4-BE49-F238E27FC236}">
                <a16:creationId xmlns:a16="http://schemas.microsoft.com/office/drawing/2014/main" id="{75D3D244-D65B-DA25-A86D-5AC261B12B3F}"/>
              </a:ext>
            </a:extLst>
          </p:cNvPr>
          <p:cNvSpPr>
            <a:spLocks noChangeArrowheads="1"/>
          </p:cNvSpPr>
          <p:nvPr/>
        </p:nvSpPr>
        <p:spPr bwMode="auto">
          <a:xfrm>
            <a:off x="4776788" y="2924175"/>
            <a:ext cx="8761412" cy="65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5175"/>
              </a:lnSpc>
              <a:buClrTx/>
              <a:buFontTx/>
              <a:buNone/>
            </a:pPr>
            <a:r>
              <a:rPr lang="en-US" altLang="en-US" sz="4700">
                <a:latin typeface="Nunito Sans Ultra-Bold" charset="0"/>
              </a:rPr>
              <a:t>Join our growing client list</a:t>
            </a:r>
          </a:p>
        </p:txBody>
      </p:sp>
      <p:sp>
        <p:nvSpPr>
          <p:cNvPr id="26642" name="Freeform 18">
            <a:extLst>
              <a:ext uri="{FF2B5EF4-FFF2-40B4-BE49-F238E27FC236}">
                <a16:creationId xmlns:a16="http://schemas.microsoft.com/office/drawing/2014/main" id="{546EA758-2AEA-1052-B5B4-2A5A285B93D5}"/>
              </a:ext>
            </a:extLst>
          </p:cNvPr>
          <p:cNvSpPr>
            <a:spLocks noChangeArrowheads="1"/>
          </p:cNvSpPr>
          <p:nvPr/>
        </p:nvSpPr>
        <p:spPr bwMode="auto">
          <a:xfrm>
            <a:off x="15722600" y="5578475"/>
            <a:ext cx="1431925" cy="1431925"/>
          </a:xfrm>
          <a:custGeom>
            <a:avLst/>
            <a:gdLst>
              <a:gd name="G0" fmla="+- 55564 0 0"/>
              <a:gd name="G1" fmla="+- 55564 0 0"/>
              <a:gd name="T0" fmla="*/ 0 w 1431820"/>
              <a:gd name="T1" fmla="*/ 0 h 1431820"/>
              <a:gd name="T2" fmla="*/ 1431820 w 1431820"/>
              <a:gd name="T3" fmla="*/ 0 h 1431820"/>
              <a:gd name="T4" fmla="*/ 1431820 w 1431820"/>
              <a:gd name="T5" fmla="*/ 1431820 h 1431820"/>
              <a:gd name="T6" fmla="*/ 0 w 1431820"/>
              <a:gd name="T7" fmla="*/ 1431820 h 1431820"/>
              <a:gd name="T8" fmla="*/ 0 w 1431820"/>
              <a:gd name="T9" fmla="*/ 0 h 1431820"/>
            </a:gdLst>
            <a:ahLst/>
            <a:cxnLst>
              <a:cxn ang="0">
                <a:pos x="T0" y="T1"/>
              </a:cxn>
              <a:cxn ang="0">
                <a:pos x="T2" y="T3"/>
              </a:cxn>
              <a:cxn ang="0">
                <a:pos x="T4" y="T5"/>
              </a:cxn>
              <a:cxn ang="0">
                <a:pos x="T6" y="T7"/>
              </a:cxn>
              <a:cxn ang="0">
                <a:pos x="T8" y="T9"/>
              </a:cxn>
            </a:cxnLst>
            <a:rect l="0" t="0" r="r" b="b"/>
            <a:pathLst>
              <a:path w="1431820" h="1431820">
                <a:moveTo>
                  <a:pt x="0" y="0"/>
                </a:moveTo>
                <a:lnTo>
                  <a:pt x="1431820" y="0"/>
                </a:lnTo>
                <a:lnTo>
                  <a:pt x="1431820" y="1431820"/>
                </a:lnTo>
                <a:lnTo>
                  <a:pt x="0" y="1431820"/>
                </a:lnTo>
                <a:lnTo>
                  <a:pt x="0" y="0"/>
                </a:lnTo>
                <a:close/>
              </a:path>
            </a:pathLst>
          </a:custGeom>
          <a:blipFill dpi="0" rotWithShape="0">
            <a:blip r:embed="rId17"/>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6643" name="Group 19">
            <a:extLst>
              <a:ext uri="{FF2B5EF4-FFF2-40B4-BE49-F238E27FC236}">
                <a16:creationId xmlns:a16="http://schemas.microsoft.com/office/drawing/2014/main" id="{FA902B60-38A8-4878-0426-360DC4F86533}"/>
              </a:ext>
            </a:extLst>
          </p:cNvPr>
          <p:cNvGrpSpPr>
            <a:grpSpLocks/>
          </p:cNvGrpSpPr>
          <p:nvPr/>
        </p:nvGrpSpPr>
        <p:grpSpPr bwMode="auto">
          <a:xfrm>
            <a:off x="26988" y="0"/>
            <a:ext cx="18256250" cy="2525713"/>
            <a:chOff x="17" y="0"/>
            <a:chExt cx="11500" cy="1591"/>
          </a:xfrm>
        </p:grpSpPr>
        <p:sp>
          <p:nvSpPr>
            <p:cNvPr id="26644" name="Freeform 20">
              <a:extLst>
                <a:ext uri="{FF2B5EF4-FFF2-40B4-BE49-F238E27FC236}">
                  <a16:creationId xmlns:a16="http://schemas.microsoft.com/office/drawing/2014/main" id="{D6258AF5-7862-86FB-14D7-B20AD33C211F}"/>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6645" name="Freeform 21">
            <a:extLst>
              <a:ext uri="{FF2B5EF4-FFF2-40B4-BE49-F238E27FC236}">
                <a16:creationId xmlns:a16="http://schemas.microsoft.com/office/drawing/2014/main" id="{48CD3EE5-E38B-B624-FF55-A84B5B891A4D}"/>
              </a:ext>
            </a:extLst>
          </p:cNvPr>
          <p:cNvSpPr>
            <a:spLocks noChangeArrowheads="1"/>
          </p:cNvSpPr>
          <p:nvPr/>
        </p:nvSpPr>
        <p:spPr bwMode="auto">
          <a:xfrm>
            <a:off x="4799013" y="-182563"/>
            <a:ext cx="7180262" cy="2743201"/>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18"/>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descr="Cyprus Profile - Electricity Authority of Cyprus (EAC)">
            <a:extLst>
              <a:ext uri="{FF2B5EF4-FFF2-40B4-BE49-F238E27FC236}">
                <a16:creationId xmlns:a16="http://schemas.microsoft.com/office/drawing/2014/main" id="{97B5EE30-7383-0383-A916-9D43593ABD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099381" y="3639205"/>
            <a:ext cx="3055144" cy="1756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TT Vasiliko Ltd | Company">
            <a:extLst>
              <a:ext uri="{FF2B5EF4-FFF2-40B4-BE49-F238E27FC236}">
                <a16:creationId xmlns:a16="http://schemas.microsoft.com/office/drawing/2014/main" id="{8F10FC39-AD6B-DCAF-71E6-269978B47F7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4644" y="5579724"/>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99148D60-5F8B-87C1-7ECF-69B873BBBAC2}"/>
              </a:ext>
            </a:extLst>
          </p:cNvPr>
          <p:cNvSpPr>
            <a:spLocks noChangeArrowheads="1"/>
          </p:cNvSpPr>
          <p:nvPr/>
        </p:nvSpPr>
        <p:spPr bwMode="auto">
          <a:xfrm>
            <a:off x="1355725" y="8093075"/>
            <a:ext cx="8039100" cy="1487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925"/>
              </a:lnSpc>
              <a:buClrTx/>
              <a:buFontTx/>
            </a:pPr>
            <a:r>
              <a:rPr lang="en-US" altLang="en-US" sz="3000" b="1" dirty="0">
                <a:latin typeface="Nunito Sans Bold"/>
                <a:ea typeface="Arial Unicode MS"/>
                <a:cs typeface="Arial Unicode MS"/>
              </a:rPr>
              <a:t>Please contact us to see how we can tailor solutions to meet your specific requirements. </a:t>
            </a:r>
            <a:endParaRPr lang="en-US" b="1"/>
          </a:p>
        </p:txBody>
      </p:sp>
      <p:sp>
        <p:nvSpPr>
          <p:cNvPr id="27650" name="Freeform 2">
            <a:extLst>
              <a:ext uri="{FF2B5EF4-FFF2-40B4-BE49-F238E27FC236}">
                <a16:creationId xmlns:a16="http://schemas.microsoft.com/office/drawing/2014/main" id="{19723FFE-B072-3AFA-5EB0-B3908F01A008}"/>
              </a:ext>
            </a:extLst>
          </p:cNvPr>
          <p:cNvSpPr>
            <a:spLocks noChangeArrowheads="1"/>
          </p:cNvSpPr>
          <p:nvPr/>
        </p:nvSpPr>
        <p:spPr bwMode="auto">
          <a:xfrm>
            <a:off x="0" y="-23813"/>
            <a:ext cx="18288000" cy="2527301"/>
          </a:xfrm>
          <a:custGeom>
            <a:avLst/>
            <a:gdLst>
              <a:gd name="G0" fmla="+- 3456 0 0"/>
              <a:gd name="G1" fmla="+- 36845 0 0"/>
              <a:gd name="T0" fmla="*/ 0 w 18288000"/>
              <a:gd name="T1" fmla="*/ 0 h 2527213"/>
              <a:gd name="T2" fmla="*/ 18288000 w 18288000"/>
              <a:gd name="T3" fmla="*/ 0 h 2527213"/>
              <a:gd name="T4" fmla="*/ 18288000 w 18288000"/>
              <a:gd name="T5" fmla="*/ 2527213 h 2527213"/>
              <a:gd name="T6" fmla="*/ 0 w 18288000"/>
              <a:gd name="T7" fmla="*/ 2527213 h 2527213"/>
              <a:gd name="T8" fmla="*/ 0 w 18288000"/>
              <a:gd name="T9" fmla="*/ 0 h 2527213"/>
            </a:gdLst>
            <a:ahLst/>
            <a:cxnLst>
              <a:cxn ang="0">
                <a:pos x="T0" y="T1"/>
              </a:cxn>
              <a:cxn ang="0">
                <a:pos x="T2" y="T3"/>
              </a:cxn>
              <a:cxn ang="0">
                <a:pos x="T4" y="T5"/>
              </a:cxn>
              <a:cxn ang="0">
                <a:pos x="T6" y="T7"/>
              </a:cxn>
              <a:cxn ang="0">
                <a:pos x="T8" y="T9"/>
              </a:cxn>
            </a:cxnLst>
            <a:rect l="0" t="0" r="r" b="b"/>
            <a:pathLst>
              <a:path w="18288000" h="2527213">
                <a:moveTo>
                  <a:pt x="0" y="0"/>
                </a:moveTo>
                <a:lnTo>
                  <a:pt x="18288000" y="0"/>
                </a:lnTo>
                <a:lnTo>
                  <a:pt x="18288000" y="2527213"/>
                </a:lnTo>
                <a:lnTo>
                  <a:pt x="0" y="252721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51" name="Rectangle 3">
            <a:extLst>
              <a:ext uri="{FF2B5EF4-FFF2-40B4-BE49-F238E27FC236}">
                <a16:creationId xmlns:a16="http://schemas.microsoft.com/office/drawing/2014/main" id="{7142EA1C-8810-33F8-9B93-330BE388FA8D}"/>
              </a:ext>
            </a:extLst>
          </p:cNvPr>
          <p:cNvSpPr>
            <a:spLocks noChangeArrowheads="1"/>
          </p:cNvSpPr>
          <p:nvPr/>
        </p:nvSpPr>
        <p:spPr bwMode="auto">
          <a:xfrm>
            <a:off x="1355725" y="3422210"/>
            <a:ext cx="7583346" cy="2180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8538"/>
              </a:lnSpc>
              <a:buClrTx/>
            </a:pPr>
            <a:r>
              <a:rPr lang="en-US" altLang="en-US" sz="6600" b="1" dirty="0">
                <a:solidFill>
                  <a:srgbClr val="00CC00"/>
                </a:solidFill>
                <a:latin typeface="Canva Sans Bold"/>
                <a:ea typeface="Arial Unicode MS"/>
                <a:cs typeface="Arial Unicode MS"/>
              </a:rPr>
              <a:t>PEATSORB IS A </a:t>
            </a:r>
            <a:endParaRPr lang="en-US" altLang="en-US" sz="6600" b="1" dirty="0">
              <a:solidFill>
                <a:srgbClr val="00CC00"/>
              </a:solidFill>
              <a:latin typeface="Canva Sans Bold"/>
            </a:endParaRPr>
          </a:p>
          <a:p>
            <a:pPr hangingPunct="1">
              <a:lnSpc>
                <a:spcPts val="8538"/>
              </a:lnSpc>
              <a:buClrTx/>
              <a:buFontTx/>
              <a:buNone/>
            </a:pPr>
            <a:r>
              <a:rPr lang="en-US" altLang="en-US" sz="6600" b="1" dirty="0">
                <a:solidFill>
                  <a:srgbClr val="00CC00"/>
                </a:solidFill>
                <a:latin typeface="Canva Sans Bold"/>
                <a:ea typeface="Arial Unicode MS"/>
                <a:cs typeface="Arial Unicode MS"/>
              </a:rPr>
              <a:t>GAME CHANGER</a:t>
            </a:r>
          </a:p>
        </p:txBody>
      </p:sp>
      <p:sp>
        <p:nvSpPr>
          <p:cNvPr id="27652" name="Rectangle 4">
            <a:extLst>
              <a:ext uri="{FF2B5EF4-FFF2-40B4-BE49-F238E27FC236}">
                <a16:creationId xmlns:a16="http://schemas.microsoft.com/office/drawing/2014/main" id="{1D413247-461B-991F-E6FA-B4C718B62C24}"/>
              </a:ext>
            </a:extLst>
          </p:cNvPr>
          <p:cNvSpPr>
            <a:spLocks noChangeArrowheads="1"/>
          </p:cNvSpPr>
          <p:nvPr/>
        </p:nvSpPr>
        <p:spPr bwMode="auto">
          <a:xfrm>
            <a:off x="1355725" y="5791200"/>
            <a:ext cx="8039100"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688"/>
              </a:lnSpc>
              <a:buClrTx/>
            </a:pPr>
            <a:r>
              <a:rPr lang="en-US" altLang="en-US" sz="2900" b="1" dirty="0">
                <a:latin typeface="Nunito Sans Bold"/>
                <a:ea typeface="Arial Unicode MS"/>
                <a:cs typeface="Arial Unicode MS"/>
              </a:rPr>
              <a:t>About </a:t>
            </a:r>
            <a:r>
              <a:rPr lang="en-US" altLang="en-US" sz="2900" b="1" dirty="0" err="1">
                <a:latin typeface="Nunito Sans Bold"/>
                <a:ea typeface="Arial Unicode MS"/>
                <a:cs typeface="Arial Unicode MS"/>
              </a:rPr>
              <a:t>PeatSorb</a:t>
            </a:r>
            <a:r>
              <a:rPr lang="en-US" altLang="en-US" sz="2900" b="1" dirty="0">
                <a:latin typeface="Nunito Sans"/>
                <a:ea typeface="Arial Unicode MS"/>
                <a:cs typeface="Arial Unicode MS"/>
              </a:rPr>
              <a:t> -</a:t>
            </a:r>
            <a:r>
              <a:rPr lang="en-US" altLang="en-US" sz="2900" dirty="0">
                <a:latin typeface="Nunito Sans"/>
                <a:ea typeface="Arial Unicode MS"/>
                <a:cs typeface="Arial Unicode MS"/>
              </a:rPr>
              <a:t> We will provide the best innovative solutions to our customers combining high performance with ecologically friendly products.</a:t>
            </a:r>
          </a:p>
        </p:txBody>
      </p:sp>
      <p:sp>
        <p:nvSpPr>
          <p:cNvPr id="27653" name="Freeform 5">
            <a:extLst>
              <a:ext uri="{FF2B5EF4-FFF2-40B4-BE49-F238E27FC236}">
                <a16:creationId xmlns:a16="http://schemas.microsoft.com/office/drawing/2014/main" id="{A1497C47-E97A-72A8-ADBD-5F9F840C3E55}"/>
              </a:ext>
            </a:extLst>
          </p:cNvPr>
          <p:cNvSpPr>
            <a:spLocks noChangeArrowheads="1"/>
          </p:cNvSpPr>
          <p:nvPr/>
        </p:nvSpPr>
        <p:spPr bwMode="auto">
          <a:xfrm>
            <a:off x="11295063" y="2512259"/>
            <a:ext cx="6998786" cy="8050966"/>
          </a:xfrm>
          <a:custGeom>
            <a:avLst/>
            <a:gdLst>
              <a:gd name="G0" fmla="+- 49671 0 0"/>
              <a:gd name="G1" fmla="+- 40674 0 0"/>
              <a:gd name="T0" fmla="*/ 0 w 7389703"/>
              <a:gd name="T1" fmla="*/ 0 h 8036066"/>
              <a:gd name="T2" fmla="*/ 7389703 w 7389703"/>
              <a:gd name="T3" fmla="*/ 0 h 8036066"/>
              <a:gd name="T4" fmla="*/ 7389703 w 7389703"/>
              <a:gd name="T5" fmla="*/ 8036066 h 8036066"/>
              <a:gd name="T6" fmla="*/ 0 w 7389703"/>
              <a:gd name="T7" fmla="*/ 8036066 h 8036066"/>
              <a:gd name="T8" fmla="*/ 0 w 7389703"/>
              <a:gd name="T9" fmla="*/ 0 h 8036066"/>
            </a:gdLst>
            <a:ahLst/>
            <a:cxnLst>
              <a:cxn ang="0">
                <a:pos x="T0" y="T1"/>
              </a:cxn>
              <a:cxn ang="0">
                <a:pos x="T2" y="T3"/>
              </a:cxn>
              <a:cxn ang="0">
                <a:pos x="T4" y="T5"/>
              </a:cxn>
              <a:cxn ang="0">
                <a:pos x="T6" y="T7"/>
              </a:cxn>
              <a:cxn ang="0">
                <a:pos x="T8" y="T9"/>
              </a:cxn>
            </a:cxnLst>
            <a:rect l="0" t="0" r="r" b="b"/>
            <a:pathLst>
              <a:path w="7389703" h="8036066">
                <a:moveTo>
                  <a:pt x="0" y="0"/>
                </a:moveTo>
                <a:lnTo>
                  <a:pt x="7389703" y="0"/>
                </a:lnTo>
                <a:lnTo>
                  <a:pt x="7389703" y="8036066"/>
                </a:lnTo>
                <a:lnTo>
                  <a:pt x="0" y="8036066"/>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54" name="Rectangle 6">
            <a:extLst>
              <a:ext uri="{FF2B5EF4-FFF2-40B4-BE49-F238E27FC236}">
                <a16:creationId xmlns:a16="http://schemas.microsoft.com/office/drawing/2014/main" id="{BF4D7270-890C-8432-FA08-0F98E49A7BAF}"/>
              </a:ext>
            </a:extLst>
          </p:cNvPr>
          <p:cNvSpPr>
            <a:spLocks noChangeArrowheads="1"/>
          </p:cNvSpPr>
          <p:nvPr/>
        </p:nvSpPr>
        <p:spPr bwMode="auto">
          <a:xfrm>
            <a:off x="12500975" y="3748285"/>
            <a:ext cx="5603472" cy="628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4875"/>
              </a:lnSpc>
              <a:buClrTx/>
              <a:buFontTx/>
              <a:buNone/>
            </a:pPr>
            <a:r>
              <a:rPr lang="en-US" altLang="en-US" sz="4000" b="1" dirty="0">
                <a:solidFill>
                  <a:srgbClr val="FFFFFF"/>
                </a:solidFill>
                <a:latin typeface="Canva Sans Bold"/>
                <a:ea typeface="Arial Unicode MS"/>
                <a:cs typeface="Arial Unicode MS"/>
              </a:rPr>
              <a:t>RETHINK THE SPILL</a:t>
            </a:r>
          </a:p>
        </p:txBody>
      </p:sp>
      <p:grpSp>
        <p:nvGrpSpPr>
          <p:cNvPr id="27655" name="Group 7">
            <a:extLst>
              <a:ext uri="{FF2B5EF4-FFF2-40B4-BE49-F238E27FC236}">
                <a16:creationId xmlns:a16="http://schemas.microsoft.com/office/drawing/2014/main" id="{BB84072B-1491-8548-C5E5-B080E5C75985}"/>
              </a:ext>
            </a:extLst>
          </p:cNvPr>
          <p:cNvGrpSpPr>
            <a:grpSpLocks/>
          </p:cNvGrpSpPr>
          <p:nvPr/>
        </p:nvGrpSpPr>
        <p:grpSpPr bwMode="auto">
          <a:xfrm>
            <a:off x="26988" y="0"/>
            <a:ext cx="18256250" cy="2525713"/>
            <a:chOff x="17" y="0"/>
            <a:chExt cx="11500" cy="1591"/>
          </a:xfrm>
        </p:grpSpPr>
        <p:sp>
          <p:nvSpPr>
            <p:cNvPr id="27656" name="Freeform 8">
              <a:extLst>
                <a:ext uri="{FF2B5EF4-FFF2-40B4-BE49-F238E27FC236}">
                  <a16:creationId xmlns:a16="http://schemas.microsoft.com/office/drawing/2014/main" id="{715F3756-BB7D-58D5-AA47-34B4DE1CA845}"/>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37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7657" name="Freeform 9">
            <a:extLst>
              <a:ext uri="{FF2B5EF4-FFF2-40B4-BE49-F238E27FC236}">
                <a16:creationId xmlns:a16="http://schemas.microsoft.com/office/drawing/2014/main" id="{B027B28D-C81F-3358-CCA0-CA5F646E776A}"/>
              </a:ext>
            </a:extLst>
          </p:cNvPr>
          <p:cNvSpPr>
            <a:spLocks noChangeArrowheads="1"/>
          </p:cNvSpPr>
          <p:nvPr/>
        </p:nvSpPr>
        <p:spPr bwMode="auto">
          <a:xfrm>
            <a:off x="4799013" y="-182563"/>
            <a:ext cx="7180262" cy="2743201"/>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4D5D54CC-0540-333A-124A-BF86596B1030}"/>
              </a:ext>
            </a:extLst>
          </p:cNvPr>
          <p:cNvSpPr txBox="1"/>
          <p:nvPr/>
        </p:nvSpPr>
        <p:spPr>
          <a:xfrm>
            <a:off x="8398786" y="9656534"/>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F3CE5BB0-3AAC-4C1A-36F3-6335EC9CD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815" y="8419421"/>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F75A4286-EDC6-6A8B-5AEE-4190E81DBE90}"/>
              </a:ext>
            </a:extLst>
          </p:cNvPr>
          <p:cNvGrpSpPr>
            <a:grpSpLocks/>
          </p:cNvGrpSpPr>
          <p:nvPr/>
        </p:nvGrpSpPr>
        <p:grpSpPr bwMode="auto">
          <a:xfrm>
            <a:off x="312738" y="274638"/>
            <a:ext cx="8689975" cy="9732962"/>
            <a:chOff x="197" y="173"/>
            <a:chExt cx="5474" cy="6131"/>
          </a:xfrm>
        </p:grpSpPr>
        <p:sp>
          <p:nvSpPr>
            <p:cNvPr id="5122" name="Freeform 2">
              <a:extLst>
                <a:ext uri="{FF2B5EF4-FFF2-40B4-BE49-F238E27FC236}">
                  <a16:creationId xmlns:a16="http://schemas.microsoft.com/office/drawing/2014/main" id="{7051A499-E799-51B0-BE9C-E9602551883A}"/>
                </a:ext>
              </a:extLst>
            </p:cNvPr>
            <p:cNvSpPr>
              <a:spLocks noChangeArrowheads="1"/>
            </p:cNvSpPr>
            <p:nvPr/>
          </p:nvSpPr>
          <p:spPr bwMode="auto">
            <a:xfrm>
              <a:off x="197" y="173"/>
              <a:ext cx="5474" cy="6131"/>
            </a:xfrm>
            <a:custGeom>
              <a:avLst/>
              <a:gdLst>
                <a:gd name="G0" fmla="+- 22201 0 0"/>
                <a:gd name="G1" fmla="+- 1249 0 0"/>
                <a:gd name="T0" fmla="*/ 0 w 3102393"/>
                <a:gd name="T1" fmla="*/ 0 h 3474657"/>
                <a:gd name="T2" fmla="*/ 3102393 w 3102393"/>
                <a:gd name="T3" fmla="*/ 0 h 3474657"/>
                <a:gd name="T4" fmla="*/ 3102393 w 3102393"/>
                <a:gd name="T5" fmla="*/ 3474657 h 3474657"/>
                <a:gd name="T6" fmla="*/ 0 w 3102393"/>
                <a:gd name="T7" fmla="*/ 3474657 h 3474657"/>
              </a:gdLst>
              <a:ahLst/>
              <a:cxnLst>
                <a:cxn ang="0">
                  <a:pos x="T0" y="T1"/>
                </a:cxn>
                <a:cxn ang="0">
                  <a:pos x="T2" y="T3"/>
                </a:cxn>
                <a:cxn ang="0">
                  <a:pos x="T4" y="T5"/>
                </a:cxn>
                <a:cxn ang="0">
                  <a:pos x="T6" y="T7"/>
                </a:cxn>
              </a:cxnLst>
              <a:rect l="0" t="0" r="r" b="b"/>
              <a:pathLst>
                <a:path w="3102393" h="3474657">
                  <a:moveTo>
                    <a:pt x="0" y="0"/>
                  </a:moveTo>
                  <a:lnTo>
                    <a:pt x="3102393" y="0"/>
                  </a:lnTo>
                  <a:lnTo>
                    <a:pt x="3102393" y="3474657"/>
                  </a:lnTo>
                  <a:lnTo>
                    <a:pt x="0" y="3474657"/>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123" name="Group 3">
            <a:extLst>
              <a:ext uri="{FF2B5EF4-FFF2-40B4-BE49-F238E27FC236}">
                <a16:creationId xmlns:a16="http://schemas.microsoft.com/office/drawing/2014/main" id="{E6DF16AF-317D-84BC-9331-CA2592050C5E}"/>
              </a:ext>
            </a:extLst>
          </p:cNvPr>
          <p:cNvGrpSpPr>
            <a:grpSpLocks/>
          </p:cNvGrpSpPr>
          <p:nvPr/>
        </p:nvGrpSpPr>
        <p:grpSpPr bwMode="auto">
          <a:xfrm>
            <a:off x="9299575" y="274638"/>
            <a:ext cx="8640763" cy="9732962"/>
            <a:chOff x="5858" y="173"/>
            <a:chExt cx="5443" cy="6131"/>
          </a:xfrm>
        </p:grpSpPr>
        <p:sp>
          <p:nvSpPr>
            <p:cNvPr id="5124" name="Freeform 4">
              <a:extLst>
                <a:ext uri="{FF2B5EF4-FFF2-40B4-BE49-F238E27FC236}">
                  <a16:creationId xmlns:a16="http://schemas.microsoft.com/office/drawing/2014/main" id="{6FFA507C-D440-59DC-A9ED-33D3EC83BFD5}"/>
                </a:ext>
              </a:extLst>
            </p:cNvPr>
            <p:cNvSpPr>
              <a:spLocks noChangeArrowheads="1"/>
            </p:cNvSpPr>
            <p:nvPr/>
          </p:nvSpPr>
          <p:spPr bwMode="auto">
            <a:xfrm>
              <a:off x="5858" y="173"/>
              <a:ext cx="5443" cy="6131"/>
            </a:xfrm>
            <a:custGeom>
              <a:avLst/>
              <a:gdLst>
                <a:gd name="G0" fmla="+- 4695 0 0"/>
                <a:gd name="G1" fmla="+- 1249 0 0"/>
                <a:gd name="T0" fmla="*/ 0 w 3084887"/>
                <a:gd name="T1" fmla="*/ 0 h 3474657"/>
                <a:gd name="T2" fmla="*/ 3084887 w 3084887"/>
                <a:gd name="T3" fmla="*/ 0 h 3474657"/>
                <a:gd name="T4" fmla="*/ 3084887 w 3084887"/>
                <a:gd name="T5" fmla="*/ 3474657 h 3474657"/>
                <a:gd name="T6" fmla="*/ 0 w 3084887"/>
                <a:gd name="T7" fmla="*/ 3474657 h 3474657"/>
              </a:gdLst>
              <a:ahLst/>
              <a:cxnLst>
                <a:cxn ang="0">
                  <a:pos x="T0" y="T1"/>
                </a:cxn>
                <a:cxn ang="0">
                  <a:pos x="T2" y="T3"/>
                </a:cxn>
                <a:cxn ang="0">
                  <a:pos x="T4" y="T5"/>
                </a:cxn>
                <a:cxn ang="0">
                  <a:pos x="T6" y="T7"/>
                </a:cxn>
              </a:cxnLst>
              <a:rect l="0" t="0" r="r" b="b"/>
              <a:pathLst>
                <a:path w="3084887" h="3474657">
                  <a:moveTo>
                    <a:pt x="0" y="0"/>
                  </a:moveTo>
                  <a:lnTo>
                    <a:pt x="3084887" y="0"/>
                  </a:lnTo>
                  <a:lnTo>
                    <a:pt x="3084887" y="3474657"/>
                  </a:lnTo>
                  <a:lnTo>
                    <a:pt x="0" y="3474657"/>
                  </a:lnTo>
                  <a:close/>
                </a:path>
              </a:pathLst>
            </a:custGeom>
            <a:solidFill>
              <a:srgbClr val="0F02D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125" name="Group 5">
            <a:extLst>
              <a:ext uri="{FF2B5EF4-FFF2-40B4-BE49-F238E27FC236}">
                <a16:creationId xmlns:a16="http://schemas.microsoft.com/office/drawing/2014/main" id="{3FEE3206-1270-A357-6CF3-DA0A3670C940}"/>
              </a:ext>
            </a:extLst>
          </p:cNvPr>
          <p:cNvGrpSpPr>
            <a:grpSpLocks/>
          </p:cNvGrpSpPr>
          <p:nvPr/>
        </p:nvGrpSpPr>
        <p:grpSpPr bwMode="auto">
          <a:xfrm>
            <a:off x="1971675" y="0"/>
            <a:ext cx="14339888" cy="3910013"/>
            <a:chOff x="1242" y="0"/>
            <a:chExt cx="9033" cy="2463"/>
          </a:xfrm>
        </p:grpSpPr>
        <p:sp>
          <p:nvSpPr>
            <p:cNvPr id="5126" name="Freeform 6">
              <a:extLst>
                <a:ext uri="{FF2B5EF4-FFF2-40B4-BE49-F238E27FC236}">
                  <a16:creationId xmlns:a16="http://schemas.microsoft.com/office/drawing/2014/main" id="{A4CD4F6F-1A4A-C96F-2C99-D818F3413EE1}"/>
                </a:ext>
              </a:extLst>
            </p:cNvPr>
            <p:cNvSpPr>
              <a:spLocks noChangeArrowheads="1"/>
            </p:cNvSpPr>
            <p:nvPr/>
          </p:nvSpPr>
          <p:spPr bwMode="auto">
            <a:xfrm>
              <a:off x="1242" y="0"/>
              <a:ext cx="9033" cy="2463"/>
            </a:xfrm>
            <a:custGeom>
              <a:avLst/>
              <a:gdLst>
                <a:gd name="G0" fmla="+- 6337 0 0"/>
                <a:gd name="G1" fmla="+- 20815 0 0"/>
                <a:gd name="T0" fmla="*/ 0 w 5118145"/>
                <a:gd name="T1" fmla="*/ 0 h 1397071"/>
                <a:gd name="T2" fmla="*/ 5118145 w 5118145"/>
                <a:gd name="T3" fmla="*/ 0 h 1397071"/>
                <a:gd name="T4" fmla="*/ 5118145 w 5118145"/>
                <a:gd name="T5" fmla="*/ 1397071 h 1397071"/>
                <a:gd name="T6" fmla="*/ 0 w 5118145"/>
                <a:gd name="T7" fmla="*/ 1397071 h 1397071"/>
              </a:gdLst>
              <a:ahLst/>
              <a:cxnLst>
                <a:cxn ang="0">
                  <a:pos x="T0" y="T1"/>
                </a:cxn>
                <a:cxn ang="0">
                  <a:pos x="T2" y="T3"/>
                </a:cxn>
                <a:cxn ang="0">
                  <a:pos x="T4" y="T5"/>
                </a:cxn>
                <a:cxn ang="0">
                  <a:pos x="T6" y="T7"/>
                </a:cxn>
              </a:cxnLst>
              <a:rect l="0" t="0" r="r" b="b"/>
              <a:pathLst>
                <a:path w="5118145" h="1397071">
                  <a:moveTo>
                    <a:pt x="0" y="0"/>
                  </a:moveTo>
                  <a:lnTo>
                    <a:pt x="5118145" y="0"/>
                  </a:lnTo>
                  <a:lnTo>
                    <a:pt x="5118145" y="1397071"/>
                  </a:lnTo>
                  <a:lnTo>
                    <a:pt x="0" y="139707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27" name="Freeform 7">
            <a:extLst>
              <a:ext uri="{FF2B5EF4-FFF2-40B4-BE49-F238E27FC236}">
                <a16:creationId xmlns:a16="http://schemas.microsoft.com/office/drawing/2014/main" id="{5C447625-BE3E-8993-DA04-5EAA080A847B}"/>
              </a:ext>
            </a:extLst>
          </p:cNvPr>
          <p:cNvSpPr>
            <a:spLocks noChangeArrowheads="1"/>
          </p:cNvSpPr>
          <p:nvPr/>
        </p:nvSpPr>
        <p:spPr bwMode="auto">
          <a:xfrm>
            <a:off x="2097088" y="0"/>
            <a:ext cx="14092237" cy="3810000"/>
          </a:xfrm>
          <a:custGeom>
            <a:avLst/>
            <a:gdLst>
              <a:gd name="G0" fmla="+- 2825 0 0"/>
              <a:gd name="G1" fmla="+- 9704 0 0"/>
              <a:gd name="T0" fmla="*/ 0 w 14093065"/>
              <a:gd name="T1" fmla="*/ 0 h 3810792"/>
              <a:gd name="T2" fmla="*/ 14093064 w 14093065"/>
              <a:gd name="T3" fmla="*/ 0 h 3810792"/>
              <a:gd name="T4" fmla="*/ 14093064 w 14093065"/>
              <a:gd name="T5" fmla="*/ 3810792 h 3810792"/>
              <a:gd name="T6" fmla="*/ 0 w 14093065"/>
              <a:gd name="T7" fmla="*/ 3810792 h 3810792"/>
              <a:gd name="T8" fmla="*/ 0 w 14093065"/>
              <a:gd name="T9" fmla="*/ 0 h 3810792"/>
            </a:gdLst>
            <a:ahLst/>
            <a:cxnLst>
              <a:cxn ang="0">
                <a:pos x="T0" y="T1"/>
              </a:cxn>
              <a:cxn ang="0">
                <a:pos x="T2" y="T3"/>
              </a:cxn>
              <a:cxn ang="0">
                <a:pos x="T4" y="T5"/>
              </a:cxn>
              <a:cxn ang="0">
                <a:pos x="T6" y="T7"/>
              </a:cxn>
              <a:cxn ang="0">
                <a:pos x="T8" y="T9"/>
              </a:cxn>
            </a:cxnLst>
            <a:rect l="0" t="0" r="r" b="b"/>
            <a:pathLst>
              <a:path w="14093065" h="3810792">
                <a:moveTo>
                  <a:pt x="0" y="0"/>
                </a:moveTo>
                <a:lnTo>
                  <a:pt x="14093064" y="0"/>
                </a:lnTo>
                <a:lnTo>
                  <a:pt x="14093064" y="3810792"/>
                </a:lnTo>
                <a:lnTo>
                  <a:pt x="0" y="3810792"/>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8" name="Rectangle 8">
            <a:extLst>
              <a:ext uri="{FF2B5EF4-FFF2-40B4-BE49-F238E27FC236}">
                <a16:creationId xmlns:a16="http://schemas.microsoft.com/office/drawing/2014/main" id="{D15A0C3F-B659-D244-6652-028F810A92D9}"/>
              </a:ext>
            </a:extLst>
          </p:cNvPr>
          <p:cNvSpPr>
            <a:spLocks noChangeArrowheads="1"/>
          </p:cNvSpPr>
          <p:nvPr/>
        </p:nvSpPr>
        <p:spPr bwMode="auto">
          <a:xfrm>
            <a:off x="1028700" y="4746625"/>
            <a:ext cx="7200900"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4400"/>
              </a:lnSpc>
              <a:buClrTx/>
              <a:buFontTx/>
              <a:buNone/>
            </a:pPr>
            <a:r>
              <a:rPr lang="en-US" altLang="en-US" sz="4000" b="1" dirty="0">
                <a:solidFill>
                  <a:srgbClr val="FFFFFF"/>
                </a:solidFill>
                <a:latin typeface="Nunito Sans Bold"/>
                <a:ea typeface="Arial Unicode MS"/>
                <a:cs typeface="Arial Unicode MS"/>
              </a:rPr>
              <a:t>Environmentally Friendly</a:t>
            </a:r>
          </a:p>
        </p:txBody>
      </p:sp>
      <p:sp>
        <p:nvSpPr>
          <p:cNvPr id="5129" name="Rectangle 9">
            <a:extLst>
              <a:ext uri="{FF2B5EF4-FFF2-40B4-BE49-F238E27FC236}">
                <a16:creationId xmlns:a16="http://schemas.microsoft.com/office/drawing/2014/main" id="{7DB9E8DA-79AA-B674-4A8E-886135093410}"/>
              </a:ext>
            </a:extLst>
          </p:cNvPr>
          <p:cNvSpPr>
            <a:spLocks noChangeArrowheads="1"/>
          </p:cNvSpPr>
          <p:nvPr/>
        </p:nvSpPr>
        <p:spPr bwMode="auto">
          <a:xfrm>
            <a:off x="10009188" y="4746625"/>
            <a:ext cx="6481762"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4400"/>
              </a:lnSpc>
              <a:buClrTx/>
              <a:buFontTx/>
              <a:buNone/>
            </a:pPr>
            <a:r>
              <a:rPr lang="en-US" altLang="en-US" sz="4000" b="1" dirty="0">
                <a:solidFill>
                  <a:srgbClr val="FFFFFF"/>
                </a:solidFill>
                <a:latin typeface="Nunito Sans Bold"/>
                <a:ea typeface="Arial Unicode MS"/>
                <a:cs typeface="Arial Unicode MS"/>
              </a:rPr>
              <a:t>Non-toxic</a:t>
            </a:r>
          </a:p>
        </p:txBody>
      </p:sp>
      <p:sp>
        <p:nvSpPr>
          <p:cNvPr id="5130" name="Rectangle 10">
            <a:extLst>
              <a:ext uri="{FF2B5EF4-FFF2-40B4-BE49-F238E27FC236}">
                <a16:creationId xmlns:a16="http://schemas.microsoft.com/office/drawing/2014/main" id="{9FAD7E8B-D71D-391C-D6D8-194EC3AE0D81}"/>
              </a:ext>
            </a:extLst>
          </p:cNvPr>
          <p:cNvSpPr>
            <a:spLocks noChangeArrowheads="1"/>
          </p:cNvSpPr>
          <p:nvPr/>
        </p:nvSpPr>
        <p:spPr bwMode="auto">
          <a:xfrm>
            <a:off x="10009188" y="5702300"/>
            <a:ext cx="6915150" cy="3350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325"/>
              </a:lnSpc>
              <a:buClrTx/>
              <a:buFontTx/>
              <a:buNone/>
            </a:pPr>
            <a:r>
              <a:rPr lang="en-US" altLang="en-US" sz="2100" dirty="0">
                <a:solidFill>
                  <a:srgbClr val="FFFFFF"/>
                </a:solidFill>
                <a:latin typeface="Nunito Sans Semi-Bold" charset="0"/>
              </a:rPr>
              <a:t>PEATSORB is commonly used in industrial settings where spill control must be managed with minimal risk, therefore it is critical to use PEATSORB. The cleanup time is greatly reduced and so are the on-the-job and environmental hazards.</a:t>
            </a:r>
          </a:p>
          <a:p>
            <a:pPr hangingPunct="1">
              <a:lnSpc>
                <a:spcPts val="3325"/>
              </a:lnSpc>
              <a:buClrTx/>
              <a:buFontTx/>
              <a:buNone/>
            </a:pPr>
            <a:endParaRPr lang="en-US" altLang="en-US" dirty="0">
              <a:solidFill>
                <a:srgbClr val="FFFFFF"/>
              </a:solidFill>
              <a:latin typeface="Calibri" panose="020F0502020204030204" pitchFamily="34" charset="0"/>
            </a:endParaRPr>
          </a:p>
          <a:p>
            <a:pPr hangingPunct="1">
              <a:lnSpc>
                <a:spcPts val="3325"/>
              </a:lnSpc>
              <a:buClrTx/>
              <a:buFontTx/>
              <a:buNone/>
            </a:pPr>
            <a:r>
              <a:rPr lang="en-US" altLang="en-US" sz="2100" dirty="0">
                <a:solidFill>
                  <a:srgbClr val="FFFFFF"/>
                </a:solidFill>
                <a:latin typeface="Nunito Sans Semi-Bold" charset="0"/>
              </a:rPr>
              <a:t>Furthermore, PEATSORB is non-toxic, non-abrasive, and free from harmful chemicals. It is safe to handle and does not pose any health risks to workers or the environment.</a:t>
            </a:r>
          </a:p>
        </p:txBody>
      </p:sp>
      <p:sp>
        <p:nvSpPr>
          <p:cNvPr id="5131" name="Rectangle 11">
            <a:extLst>
              <a:ext uri="{FF2B5EF4-FFF2-40B4-BE49-F238E27FC236}">
                <a16:creationId xmlns:a16="http://schemas.microsoft.com/office/drawing/2014/main" id="{4B0DBCC6-ABB2-A7F2-D72C-00F68C404E07}"/>
              </a:ext>
            </a:extLst>
          </p:cNvPr>
          <p:cNvSpPr>
            <a:spLocks noChangeArrowheads="1"/>
          </p:cNvSpPr>
          <p:nvPr/>
        </p:nvSpPr>
        <p:spPr bwMode="auto">
          <a:xfrm>
            <a:off x="1028700" y="5702300"/>
            <a:ext cx="6881813" cy="380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325"/>
              </a:lnSpc>
              <a:buClrTx/>
              <a:buFontTx/>
              <a:buNone/>
            </a:pPr>
            <a:r>
              <a:rPr lang="en-US" altLang="en-US" sz="2100" dirty="0">
                <a:solidFill>
                  <a:srgbClr val="FFFFFF"/>
                </a:solidFill>
                <a:latin typeface="Nunito Sans" pitchFamily="2" charset="0"/>
              </a:rPr>
              <a:t>PEATSORB is a highly effective and environmentally friendly absorbent product used for the cleanup of spills. </a:t>
            </a:r>
          </a:p>
          <a:p>
            <a:pPr hangingPunct="1">
              <a:lnSpc>
                <a:spcPts val="3325"/>
              </a:lnSpc>
              <a:buClrTx/>
              <a:buFontTx/>
              <a:buNone/>
            </a:pPr>
            <a:endParaRPr lang="en-US" altLang="en-US" dirty="0">
              <a:solidFill>
                <a:srgbClr val="FFFFFF"/>
              </a:solidFill>
              <a:latin typeface="Calibri" panose="020F0502020204030204" pitchFamily="34" charset="0"/>
            </a:endParaRPr>
          </a:p>
          <a:p>
            <a:pPr hangingPunct="1">
              <a:lnSpc>
                <a:spcPts val="3325"/>
              </a:lnSpc>
              <a:buClrTx/>
              <a:buFontTx/>
              <a:buNone/>
            </a:pPr>
            <a:r>
              <a:rPr lang="en-US" altLang="en-US" sz="2100" dirty="0">
                <a:solidFill>
                  <a:srgbClr val="FFFFFF"/>
                </a:solidFill>
                <a:latin typeface="Nunito Sans" pitchFamily="2" charset="0"/>
              </a:rPr>
              <a:t>It is designed to quickly and efficiently absorb all categories of liquid hydrocarbons on contact, encapsulates for landfill disposal. Less used, less to dispose of, less cost, for the most absorbed of even the most complex of hydrocarbons. IDEAL for Liquid Waste Management!</a:t>
            </a:r>
          </a:p>
        </p:txBody>
      </p:sp>
      <p:sp>
        <p:nvSpPr>
          <p:cNvPr id="5132" name="Freeform 12">
            <a:extLst>
              <a:ext uri="{FF2B5EF4-FFF2-40B4-BE49-F238E27FC236}">
                <a16:creationId xmlns:a16="http://schemas.microsoft.com/office/drawing/2014/main" id="{D72637AF-8804-5312-4DF6-6CCA8F610C67}"/>
              </a:ext>
            </a:extLst>
          </p:cNvPr>
          <p:cNvSpPr>
            <a:spLocks noChangeArrowheads="1"/>
          </p:cNvSpPr>
          <p:nvPr/>
        </p:nvSpPr>
        <p:spPr bwMode="auto">
          <a:xfrm>
            <a:off x="4754563" y="0"/>
            <a:ext cx="8778875" cy="3382963"/>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descr="Logo, company name&#10;&#10;Description automatically generated">
            <a:extLst>
              <a:ext uri="{FF2B5EF4-FFF2-40B4-BE49-F238E27FC236}">
                <a16:creationId xmlns:a16="http://schemas.microsoft.com/office/drawing/2014/main" id="{6F7CD66E-F2FB-EC5D-0372-267604C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694" y="877094"/>
            <a:ext cx="1904031" cy="1179963"/>
          </a:xfrm>
          <a:prstGeom prst="rect">
            <a:avLst/>
          </a:prstGeom>
        </p:spPr>
      </p:pic>
      <p:sp>
        <p:nvSpPr>
          <p:cNvPr id="3" name="TextBox 2">
            <a:extLst>
              <a:ext uri="{FF2B5EF4-FFF2-40B4-BE49-F238E27FC236}">
                <a16:creationId xmlns:a16="http://schemas.microsoft.com/office/drawing/2014/main" id="{C77F4313-1157-B961-12F9-1275CD98F034}"/>
              </a:ext>
            </a:extLst>
          </p:cNvPr>
          <p:cNvSpPr txBox="1"/>
          <p:nvPr/>
        </p:nvSpPr>
        <p:spPr>
          <a:xfrm>
            <a:off x="14939310" y="9299193"/>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Freeform 1">
            <a:extLst>
              <a:ext uri="{FF2B5EF4-FFF2-40B4-BE49-F238E27FC236}">
                <a16:creationId xmlns:a16="http://schemas.microsoft.com/office/drawing/2014/main" id="{9B07B64B-AEC1-C981-2C93-91464D713760}"/>
              </a:ext>
            </a:extLst>
          </p:cNvPr>
          <p:cNvSpPr>
            <a:spLocks noChangeArrowheads="1"/>
          </p:cNvSpPr>
          <p:nvPr/>
        </p:nvSpPr>
        <p:spPr bwMode="auto">
          <a:xfrm>
            <a:off x="-168275" y="0"/>
            <a:ext cx="8728075" cy="10658475"/>
          </a:xfrm>
          <a:custGeom>
            <a:avLst/>
            <a:gdLst>
              <a:gd name="G0" fmla="+- 11604 0 0"/>
              <a:gd name="G1" fmla="+- 42051 0 0"/>
              <a:gd name="T0" fmla="*/ 0 w 8727892"/>
              <a:gd name="T1" fmla="*/ 0 h 10658883"/>
              <a:gd name="T2" fmla="*/ 8727892 w 8727892"/>
              <a:gd name="T3" fmla="*/ 0 h 10658883"/>
              <a:gd name="T4" fmla="*/ 8727892 w 8727892"/>
              <a:gd name="T5" fmla="*/ 10658883 h 10658883"/>
              <a:gd name="T6" fmla="*/ 0 w 8727892"/>
              <a:gd name="T7" fmla="*/ 10658883 h 10658883"/>
              <a:gd name="T8" fmla="*/ 0 w 8727892"/>
              <a:gd name="T9" fmla="*/ 0 h 10658883"/>
            </a:gdLst>
            <a:ahLst/>
            <a:cxnLst>
              <a:cxn ang="0">
                <a:pos x="T0" y="T1"/>
              </a:cxn>
              <a:cxn ang="0">
                <a:pos x="T2" y="T3"/>
              </a:cxn>
              <a:cxn ang="0">
                <a:pos x="T4" y="T5"/>
              </a:cxn>
              <a:cxn ang="0">
                <a:pos x="T6" y="T7"/>
              </a:cxn>
              <a:cxn ang="0">
                <a:pos x="T8" y="T9"/>
              </a:cxn>
            </a:cxnLst>
            <a:rect l="0" t="0" r="r" b="b"/>
            <a:pathLst>
              <a:path w="8727892" h="10658883">
                <a:moveTo>
                  <a:pt x="0" y="0"/>
                </a:moveTo>
                <a:lnTo>
                  <a:pt x="8727892" y="0"/>
                </a:lnTo>
                <a:lnTo>
                  <a:pt x="8727892" y="10658883"/>
                </a:lnTo>
                <a:lnTo>
                  <a:pt x="0" y="1065888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6146" name="Group 2">
            <a:extLst>
              <a:ext uri="{FF2B5EF4-FFF2-40B4-BE49-F238E27FC236}">
                <a16:creationId xmlns:a16="http://schemas.microsoft.com/office/drawing/2014/main" id="{DB4BB90B-EFDA-F392-1B5A-73A296BAF527}"/>
              </a:ext>
            </a:extLst>
          </p:cNvPr>
          <p:cNvGrpSpPr>
            <a:grpSpLocks/>
          </p:cNvGrpSpPr>
          <p:nvPr/>
        </p:nvGrpSpPr>
        <p:grpSpPr bwMode="auto">
          <a:xfrm>
            <a:off x="-225425" y="11113"/>
            <a:ext cx="8990013" cy="11139487"/>
            <a:chOff x="-142" y="7"/>
            <a:chExt cx="5663" cy="7017"/>
          </a:xfrm>
        </p:grpSpPr>
        <p:sp>
          <p:nvSpPr>
            <p:cNvPr id="6147" name="Freeform 3">
              <a:extLst>
                <a:ext uri="{FF2B5EF4-FFF2-40B4-BE49-F238E27FC236}">
                  <a16:creationId xmlns:a16="http://schemas.microsoft.com/office/drawing/2014/main" id="{7937CB65-D0C5-C691-E1C1-D71A64CF3A15}"/>
                </a:ext>
              </a:extLst>
            </p:cNvPr>
            <p:cNvSpPr>
              <a:spLocks noChangeArrowheads="1"/>
            </p:cNvSpPr>
            <p:nvPr/>
          </p:nvSpPr>
          <p:spPr bwMode="auto">
            <a:xfrm>
              <a:off x="-142" y="7"/>
              <a:ext cx="5663" cy="7017"/>
            </a:xfrm>
            <a:custGeom>
              <a:avLst/>
              <a:gdLst>
                <a:gd name="G0" fmla="+- 4521 0 0"/>
                <a:gd name="G1" fmla="+- 21812 0 0"/>
                <a:gd name="T0" fmla="*/ 0 w 3281321"/>
                <a:gd name="T1" fmla="*/ 0 h 3757364"/>
                <a:gd name="T2" fmla="*/ 3281321 w 3281321"/>
                <a:gd name="T3" fmla="*/ 0 h 3757364"/>
                <a:gd name="T4" fmla="*/ 3281321 w 3281321"/>
                <a:gd name="T5" fmla="*/ 3757364 h 3757364"/>
                <a:gd name="T6" fmla="*/ 0 w 3281321"/>
                <a:gd name="T7" fmla="*/ 3757364 h 3757364"/>
              </a:gdLst>
              <a:ahLst/>
              <a:cxnLst>
                <a:cxn ang="0">
                  <a:pos x="T0" y="T1"/>
                </a:cxn>
                <a:cxn ang="0">
                  <a:pos x="T2" y="T3"/>
                </a:cxn>
                <a:cxn ang="0">
                  <a:pos x="T4" y="T5"/>
                </a:cxn>
                <a:cxn ang="0">
                  <a:pos x="T6" y="T7"/>
                </a:cxn>
              </a:cxnLst>
              <a:rect l="0" t="0" r="r" b="b"/>
              <a:pathLst>
                <a:path w="3281321" h="3757364">
                  <a:moveTo>
                    <a:pt x="0" y="0"/>
                  </a:moveTo>
                  <a:lnTo>
                    <a:pt x="3281321" y="0"/>
                  </a:lnTo>
                  <a:lnTo>
                    <a:pt x="3281321" y="3757364"/>
                  </a:lnTo>
                  <a:lnTo>
                    <a:pt x="0" y="3757364"/>
                  </a:lnTo>
                  <a:close/>
                </a:path>
              </a:pathLst>
            </a:custGeom>
            <a:solidFill>
              <a:srgbClr val="203965">
                <a:alpha val="78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6148" name="Group 4">
            <a:extLst>
              <a:ext uri="{FF2B5EF4-FFF2-40B4-BE49-F238E27FC236}">
                <a16:creationId xmlns:a16="http://schemas.microsoft.com/office/drawing/2014/main" id="{5D820B56-6072-8D81-8101-4696D2077D87}"/>
              </a:ext>
            </a:extLst>
          </p:cNvPr>
          <p:cNvGrpSpPr>
            <a:grpSpLocks/>
          </p:cNvGrpSpPr>
          <p:nvPr/>
        </p:nvGrpSpPr>
        <p:grpSpPr bwMode="auto">
          <a:xfrm>
            <a:off x="-225425" y="0"/>
            <a:ext cx="8802688" cy="808038"/>
            <a:chOff x="-142" y="0"/>
            <a:chExt cx="5545" cy="509"/>
          </a:xfrm>
        </p:grpSpPr>
        <p:sp>
          <p:nvSpPr>
            <p:cNvPr id="6149" name="Freeform 5">
              <a:extLst>
                <a:ext uri="{FF2B5EF4-FFF2-40B4-BE49-F238E27FC236}">
                  <a16:creationId xmlns:a16="http://schemas.microsoft.com/office/drawing/2014/main" id="{BF86224D-7FD9-5D61-8AE8-E7F175752383}"/>
                </a:ext>
              </a:extLst>
            </p:cNvPr>
            <p:cNvSpPr>
              <a:spLocks noChangeArrowheads="1"/>
            </p:cNvSpPr>
            <p:nvPr/>
          </p:nvSpPr>
          <p:spPr bwMode="auto">
            <a:xfrm>
              <a:off x="-142" y="0"/>
              <a:ext cx="5545" cy="509"/>
            </a:xfrm>
            <a:custGeom>
              <a:avLst/>
              <a:gdLst>
                <a:gd name="G0" fmla="+- 42260 0 0"/>
                <a:gd name="G1" fmla="+- 34586 0 0"/>
                <a:gd name="T0" fmla="*/ 0 w 3122452"/>
                <a:gd name="T1" fmla="*/ 0 h 296730"/>
                <a:gd name="T2" fmla="*/ 3122452 w 3122452"/>
                <a:gd name="T3" fmla="*/ 0 h 296730"/>
                <a:gd name="T4" fmla="*/ 3122452 w 3122452"/>
                <a:gd name="T5" fmla="*/ 296730 h 296730"/>
                <a:gd name="T6" fmla="*/ 0 w 3122452"/>
                <a:gd name="T7" fmla="*/ 296730 h 296730"/>
              </a:gdLst>
              <a:ahLst/>
              <a:cxnLst>
                <a:cxn ang="0">
                  <a:pos x="T0" y="T1"/>
                </a:cxn>
                <a:cxn ang="0">
                  <a:pos x="T2" y="T3"/>
                </a:cxn>
                <a:cxn ang="0">
                  <a:pos x="T4" y="T5"/>
                </a:cxn>
                <a:cxn ang="0">
                  <a:pos x="T6" y="T7"/>
                </a:cxn>
              </a:cxnLst>
              <a:rect l="0" t="0" r="r" b="b"/>
              <a:pathLst>
                <a:path w="3122452" h="296730">
                  <a:moveTo>
                    <a:pt x="0" y="0"/>
                  </a:moveTo>
                  <a:lnTo>
                    <a:pt x="3122452" y="0"/>
                  </a:lnTo>
                  <a:lnTo>
                    <a:pt x="312245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150" name="Freeform 6">
            <a:extLst>
              <a:ext uri="{FF2B5EF4-FFF2-40B4-BE49-F238E27FC236}">
                <a16:creationId xmlns:a16="http://schemas.microsoft.com/office/drawing/2014/main" id="{2A70C58E-00B9-57FD-298C-BA1C04753876}"/>
              </a:ext>
            </a:extLst>
          </p:cNvPr>
          <p:cNvSpPr>
            <a:spLocks noChangeArrowheads="1"/>
          </p:cNvSpPr>
          <p:nvPr/>
        </p:nvSpPr>
        <p:spPr bwMode="auto">
          <a:xfrm>
            <a:off x="8559800" y="0"/>
            <a:ext cx="12465050" cy="11047413"/>
          </a:xfrm>
          <a:custGeom>
            <a:avLst/>
            <a:gdLst>
              <a:gd name="G0" fmla="+- 12650 0 0"/>
              <a:gd name="G1" fmla="+- 37172 0 0"/>
              <a:gd name="T0" fmla="*/ 0 w 12464490"/>
              <a:gd name="T1" fmla="*/ 0 h 11047220"/>
              <a:gd name="T2" fmla="*/ 12464490 w 12464490"/>
              <a:gd name="T3" fmla="*/ 0 h 11047220"/>
              <a:gd name="T4" fmla="*/ 12464490 w 12464490"/>
              <a:gd name="T5" fmla="*/ 11047220 h 11047220"/>
              <a:gd name="T6" fmla="*/ 0 w 12464490"/>
              <a:gd name="T7" fmla="*/ 11047220 h 11047220"/>
              <a:gd name="T8" fmla="*/ 0 w 12464490"/>
              <a:gd name="T9" fmla="*/ 0 h 11047220"/>
            </a:gdLst>
            <a:ahLst/>
            <a:cxnLst>
              <a:cxn ang="0">
                <a:pos x="T0" y="T1"/>
              </a:cxn>
              <a:cxn ang="0">
                <a:pos x="T2" y="T3"/>
              </a:cxn>
              <a:cxn ang="0">
                <a:pos x="T4" y="T5"/>
              </a:cxn>
              <a:cxn ang="0">
                <a:pos x="T6" y="T7"/>
              </a:cxn>
              <a:cxn ang="0">
                <a:pos x="T8" y="T9"/>
              </a:cxn>
            </a:cxnLst>
            <a:rect l="0" t="0" r="r" b="b"/>
            <a:pathLst>
              <a:path w="12464490" h="11047220">
                <a:moveTo>
                  <a:pt x="0" y="0"/>
                </a:moveTo>
                <a:lnTo>
                  <a:pt x="12464490" y="0"/>
                </a:lnTo>
                <a:lnTo>
                  <a:pt x="12464490" y="11047220"/>
                </a:lnTo>
                <a:lnTo>
                  <a:pt x="0" y="11047220"/>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1" name="Rectangle 7">
            <a:extLst>
              <a:ext uri="{FF2B5EF4-FFF2-40B4-BE49-F238E27FC236}">
                <a16:creationId xmlns:a16="http://schemas.microsoft.com/office/drawing/2014/main" id="{6BA422F2-813D-5949-10DF-2A8858A34E9F}"/>
              </a:ext>
            </a:extLst>
          </p:cNvPr>
          <p:cNvSpPr>
            <a:spLocks noChangeArrowheads="1"/>
          </p:cNvSpPr>
          <p:nvPr/>
        </p:nvSpPr>
        <p:spPr bwMode="auto">
          <a:xfrm>
            <a:off x="1028700" y="1539875"/>
            <a:ext cx="3251200"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FFFFFF"/>
                </a:solidFill>
                <a:latin typeface="Nunito Sans Bold"/>
                <a:ea typeface="Arial Unicode MS"/>
                <a:cs typeface="Arial Unicode MS"/>
              </a:rPr>
              <a:t>Natural &amp;</a:t>
            </a:r>
          </a:p>
        </p:txBody>
      </p:sp>
      <p:sp>
        <p:nvSpPr>
          <p:cNvPr id="6152" name="Rectangle 8">
            <a:extLst>
              <a:ext uri="{FF2B5EF4-FFF2-40B4-BE49-F238E27FC236}">
                <a16:creationId xmlns:a16="http://schemas.microsoft.com/office/drawing/2014/main" id="{B3CD52A3-B2B3-39CC-B74B-A1488376C6FB}"/>
              </a:ext>
            </a:extLst>
          </p:cNvPr>
          <p:cNvSpPr>
            <a:spLocks noChangeArrowheads="1"/>
          </p:cNvSpPr>
          <p:nvPr/>
        </p:nvSpPr>
        <p:spPr bwMode="auto">
          <a:xfrm>
            <a:off x="1028700" y="3275013"/>
            <a:ext cx="6360472" cy="4228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988"/>
              </a:lnSpc>
              <a:buClrTx/>
            </a:pPr>
            <a:r>
              <a:rPr lang="en-US" altLang="en-US" sz="2400" dirty="0">
                <a:solidFill>
                  <a:srgbClr val="FFFFFF"/>
                </a:solidFill>
                <a:latin typeface="Nunito Sans"/>
                <a:ea typeface="Arial Unicode MS"/>
                <a:cs typeface="Arial Unicode MS"/>
              </a:rPr>
              <a:t>The key feature of PEATSORB is its natural and sustainable composition, a renewable resource of Canadian origin. </a:t>
            </a:r>
            <a:endParaRPr lang="en-US" altLang="en-US" sz="2400" dirty="0">
              <a:solidFill>
                <a:srgbClr val="FFFFFF"/>
              </a:solidFill>
              <a:latin typeface="Nunito Sans" pitchFamily="2" charset="0"/>
            </a:endParaRPr>
          </a:p>
          <a:p>
            <a:pPr hangingPunct="1">
              <a:lnSpc>
                <a:spcPts val="2988"/>
              </a:lnSpc>
              <a:buClrTx/>
              <a:buFontTx/>
              <a:buNone/>
            </a:pPr>
            <a:endParaRPr lang="en-US" altLang="en-US" sz="2400" dirty="0">
              <a:solidFill>
                <a:srgbClr val="FFFFFF"/>
              </a:solidFill>
              <a:latin typeface="Calibri" panose="020F0502020204030204" pitchFamily="34" charset="0"/>
            </a:endParaRPr>
          </a:p>
          <a:p>
            <a:pPr hangingPunct="1">
              <a:lnSpc>
                <a:spcPts val="2988"/>
              </a:lnSpc>
              <a:buClrTx/>
            </a:pPr>
            <a:r>
              <a:rPr lang="en-US" altLang="en-US" sz="2400" dirty="0">
                <a:solidFill>
                  <a:srgbClr val="FFFFFF"/>
                </a:solidFill>
                <a:latin typeface="Nunito Sans"/>
                <a:ea typeface="Arial Unicode MS"/>
                <a:cs typeface="Arial Unicode MS"/>
              </a:rPr>
              <a:t>The natural particle size and lightweight form make for excellent absorbent properties. It has a high porosity, allowing it to quickly soak up liquids and retain them within its cellular structure, permitting landfill disposal with its non-leaching characteristics. No secondary contamination can occur. </a:t>
            </a:r>
            <a:endParaRPr lang="en-US" altLang="en-US" sz="2400" dirty="0">
              <a:solidFill>
                <a:srgbClr val="FFFFFF"/>
              </a:solidFill>
              <a:latin typeface="Nunito Sans" pitchFamily="2" charset="0"/>
            </a:endParaRPr>
          </a:p>
        </p:txBody>
      </p:sp>
      <p:sp>
        <p:nvSpPr>
          <p:cNvPr id="6153" name="Rectangle 9">
            <a:extLst>
              <a:ext uri="{FF2B5EF4-FFF2-40B4-BE49-F238E27FC236}">
                <a16:creationId xmlns:a16="http://schemas.microsoft.com/office/drawing/2014/main" id="{3572FFF8-F310-B810-C6CC-6EAEB5983C2F}"/>
              </a:ext>
            </a:extLst>
          </p:cNvPr>
          <p:cNvSpPr>
            <a:spLocks noChangeArrowheads="1"/>
          </p:cNvSpPr>
          <p:nvPr/>
        </p:nvSpPr>
        <p:spPr bwMode="auto">
          <a:xfrm>
            <a:off x="1028700" y="8013487"/>
            <a:ext cx="5938838" cy="168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325"/>
              </a:lnSpc>
              <a:buClrTx/>
              <a:buFontTx/>
              <a:buNone/>
            </a:pPr>
            <a:r>
              <a:rPr lang="en-US" altLang="en-US" sz="2100">
                <a:solidFill>
                  <a:srgbClr val="FFFFFF"/>
                </a:solidFill>
                <a:latin typeface="Nunito Sans Semi-Bold" charset="0"/>
              </a:rPr>
              <a:t>SAFE FOR ALL MARINE LIFE, ANIMALS, BIRDS, PLANTS, CORAL REEFS, RARE VEGETATION,…ETC, ALL CAN BE PRESERVED ECOLOGICALLY.</a:t>
            </a:r>
          </a:p>
        </p:txBody>
      </p:sp>
      <p:sp>
        <p:nvSpPr>
          <p:cNvPr id="6154" name="Rectangle 10">
            <a:extLst>
              <a:ext uri="{FF2B5EF4-FFF2-40B4-BE49-F238E27FC236}">
                <a16:creationId xmlns:a16="http://schemas.microsoft.com/office/drawing/2014/main" id="{ED648A58-27D8-E762-53AA-3398205F93A7}"/>
              </a:ext>
            </a:extLst>
          </p:cNvPr>
          <p:cNvSpPr>
            <a:spLocks noChangeArrowheads="1"/>
          </p:cNvSpPr>
          <p:nvPr/>
        </p:nvSpPr>
        <p:spPr bwMode="auto">
          <a:xfrm>
            <a:off x="1030288" y="2254250"/>
            <a:ext cx="4000500"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00CC00"/>
                </a:solidFill>
                <a:latin typeface="Nunito Sans Bold"/>
                <a:ea typeface="Arial Unicode MS"/>
                <a:cs typeface="Arial Unicode MS"/>
              </a:rPr>
              <a:t>Sustainable</a:t>
            </a:r>
          </a:p>
        </p:txBody>
      </p:sp>
      <p:sp>
        <p:nvSpPr>
          <p:cNvPr id="6155" name="Freeform 11">
            <a:extLst>
              <a:ext uri="{FF2B5EF4-FFF2-40B4-BE49-F238E27FC236}">
                <a16:creationId xmlns:a16="http://schemas.microsoft.com/office/drawing/2014/main" id="{4A461E29-270D-8BD8-C936-48F1EEACCCB5}"/>
              </a:ext>
            </a:extLst>
          </p:cNvPr>
          <p:cNvSpPr>
            <a:spLocks noChangeArrowheads="1"/>
          </p:cNvSpPr>
          <p:nvPr/>
        </p:nvSpPr>
        <p:spPr bwMode="auto">
          <a:xfrm>
            <a:off x="11136313" y="8018463"/>
            <a:ext cx="6323012" cy="1879600"/>
          </a:xfrm>
          <a:custGeom>
            <a:avLst/>
            <a:gdLst>
              <a:gd name="G0" fmla="+- 32500 0 0"/>
              <a:gd name="G1" fmla="+- 44522 0 0"/>
              <a:gd name="T0" fmla="*/ 0 w 6323956"/>
              <a:gd name="T1" fmla="*/ 0 h 1879530"/>
              <a:gd name="T2" fmla="*/ 6323955 w 6323956"/>
              <a:gd name="T3" fmla="*/ 0 h 1879530"/>
              <a:gd name="T4" fmla="*/ 6323955 w 6323956"/>
              <a:gd name="T5" fmla="*/ 1879531 h 1879530"/>
              <a:gd name="T6" fmla="*/ 0 w 6323956"/>
              <a:gd name="T7" fmla="*/ 1879531 h 1879530"/>
              <a:gd name="T8" fmla="*/ 0 w 6323956"/>
              <a:gd name="T9" fmla="*/ 0 h 1879530"/>
            </a:gdLst>
            <a:ahLst/>
            <a:cxnLst>
              <a:cxn ang="0">
                <a:pos x="T0" y="T1"/>
              </a:cxn>
              <a:cxn ang="0">
                <a:pos x="T2" y="T3"/>
              </a:cxn>
              <a:cxn ang="0">
                <a:pos x="T4" y="T5"/>
              </a:cxn>
              <a:cxn ang="0">
                <a:pos x="T6" y="T7"/>
              </a:cxn>
              <a:cxn ang="0">
                <a:pos x="T8" y="T9"/>
              </a:cxn>
            </a:cxnLst>
            <a:rect l="0" t="0" r="r" b="b"/>
            <a:pathLst>
              <a:path w="6323956" h="1879530">
                <a:moveTo>
                  <a:pt x="0" y="0"/>
                </a:moveTo>
                <a:lnTo>
                  <a:pt x="6323955" y="0"/>
                </a:lnTo>
                <a:lnTo>
                  <a:pt x="6323955" y="1879531"/>
                </a:lnTo>
                <a:lnTo>
                  <a:pt x="0" y="1879531"/>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descr="Logo, company name&#10;&#10;Description automatically generated">
            <a:extLst>
              <a:ext uri="{FF2B5EF4-FFF2-40B4-BE49-F238E27FC236}">
                <a16:creationId xmlns:a16="http://schemas.microsoft.com/office/drawing/2014/main" id="{109AAA18-F116-9459-88A2-E7D3EC6AF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58684" y="8368281"/>
            <a:ext cx="1904031" cy="1179963"/>
          </a:xfrm>
          <a:prstGeom prst="rect">
            <a:avLst/>
          </a:prstGeom>
        </p:spPr>
      </p:pic>
      <p:sp>
        <p:nvSpPr>
          <p:cNvPr id="3" name="TextBox 2">
            <a:extLst>
              <a:ext uri="{FF2B5EF4-FFF2-40B4-BE49-F238E27FC236}">
                <a16:creationId xmlns:a16="http://schemas.microsoft.com/office/drawing/2014/main" id="{809A7A80-105F-ACB7-8DFB-9DBBEF6507CE}"/>
              </a:ext>
            </a:extLst>
          </p:cNvPr>
          <p:cNvSpPr txBox="1"/>
          <p:nvPr/>
        </p:nvSpPr>
        <p:spPr>
          <a:xfrm>
            <a:off x="18301741" y="9768414"/>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Freeform 1">
            <a:extLst>
              <a:ext uri="{FF2B5EF4-FFF2-40B4-BE49-F238E27FC236}">
                <a16:creationId xmlns:a16="http://schemas.microsoft.com/office/drawing/2014/main" id="{67CD0EEB-7DB6-DF2D-7ED0-A13BA96B7F5D}"/>
              </a:ext>
            </a:extLst>
          </p:cNvPr>
          <p:cNvSpPr>
            <a:spLocks noChangeArrowheads="1"/>
          </p:cNvSpPr>
          <p:nvPr/>
        </p:nvSpPr>
        <p:spPr bwMode="auto">
          <a:xfrm>
            <a:off x="-641350" y="0"/>
            <a:ext cx="19310350" cy="10745788"/>
          </a:xfrm>
          <a:custGeom>
            <a:avLst/>
            <a:gdLst>
              <a:gd name="G0" fmla="+- 43819 0 0"/>
              <a:gd name="G1" fmla="+- 64525 0 0"/>
              <a:gd name="T0" fmla="*/ 0 w 19311403"/>
              <a:gd name="T1" fmla="*/ 0 h 10746893"/>
              <a:gd name="T2" fmla="*/ 19311404 w 19311403"/>
              <a:gd name="T3" fmla="*/ 0 h 10746893"/>
              <a:gd name="T4" fmla="*/ 19311404 w 19311403"/>
              <a:gd name="T5" fmla="*/ 10746893 h 10746893"/>
              <a:gd name="T6" fmla="*/ 0 w 19311403"/>
              <a:gd name="T7" fmla="*/ 10746893 h 10746893"/>
              <a:gd name="T8" fmla="*/ 0 w 19311403"/>
              <a:gd name="T9" fmla="*/ 0 h 10746893"/>
            </a:gdLst>
            <a:ahLst/>
            <a:cxnLst>
              <a:cxn ang="0">
                <a:pos x="T0" y="T1"/>
              </a:cxn>
              <a:cxn ang="0">
                <a:pos x="T2" y="T3"/>
              </a:cxn>
              <a:cxn ang="0">
                <a:pos x="T4" y="T5"/>
              </a:cxn>
              <a:cxn ang="0">
                <a:pos x="T6" y="T7"/>
              </a:cxn>
              <a:cxn ang="0">
                <a:pos x="T8" y="T9"/>
              </a:cxn>
            </a:cxnLst>
            <a:rect l="0" t="0" r="r" b="b"/>
            <a:pathLst>
              <a:path w="19311403" h="10746893">
                <a:moveTo>
                  <a:pt x="0" y="0"/>
                </a:moveTo>
                <a:lnTo>
                  <a:pt x="19311404" y="0"/>
                </a:lnTo>
                <a:lnTo>
                  <a:pt x="19311404" y="10746893"/>
                </a:lnTo>
                <a:lnTo>
                  <a:pt x="0" y="1074689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170" name="Group 2">
            <a:extLst>
              <a:ext uri="{FF2B5EF4-FFF2-40B4-BE49-F238E27FC236}">
                <a16:creationId xmlns:a16="http://schemas.microsoft.com/office/drawing/2014/main" id="{D7CA8B44-358D-9DFB-CB3E-990019073296}"/>
              </a:ext>
            </a:extLst>
          </p:cNvPr>
          <p:cNvGrpSpPr>
            <a:grpSpLocks/>
          </p:cNvGrpSpPr>
          <p:nvPr/>
        </p:nvGrpSpPr>
        <p:grpSpPr bwMode="auto">
          <a:xfrm>
            <a:off x="9728200" y="812800"/>
            <a:ext cx="9339263" cy="11455400"/>
            <a:chOff x="6128" y="512"/>
            <a:chExt cx="5883" cy="7216"/>
          </a:xfrm>
        </p:grpSpPr>
        <p:sp>
          <p:nvSpPr>
            <p:cNvPr id="7171" name="Freeform 3">
              <a:extLst>
                <a:ext uri="{FF2B5EF4-FFF2-40B4-BE49-F238E27FC236}">
                  <a16:creationId xmlns:a16="http://schemas.microsoft.com/office/drawing/2014/main" id="{5E6F7A6E-9F83-937A-B479-1C0D8101128F}"/>
                </a:ext>
              </a:extLst>
            </p:cNvPr>
            <p:cNvSpPr>
              <a:spLocks noChangeArrowheads="1"/>
            </p:cNvSpPr>
            <p:nvPr/>
          </p:nvSpPr>
          <p:spPr bwMode="auto">
            <a:xfrm>
              <a:off x="6128" y="512"/>
              <a:ext cx="5883" cy="7216"/>
            </a:xfrm>
            <a:custGeom>
              <a:avLst/>
              <a:gdLst>
                <a:gd name="G0" fmla="+- 1164 0 0"/>
                <a:gd name="G1" fmla="+- 51833 0 0"/>
                <a:gd name="T0" fmla="*/ 0 w 3409036"/>
                <a:gd name="T1" fmla="*/ 0 h 4180601"/>
                <a:gd name="T2" fmla="*/ 3409036 w 3409036"/>
                <a:gd name="T3" fmla="*/ 0 h 4180601"/>
                <a:gd name="T4" fmla="*/ 3409036 w 3409036"/>
                <a:gd name="T5" fmla="*/ 4180601 h 4180601"/>
                <a:gd name="T6" fmla="*/ 0 w 3409036"/>
                <a:gd name="T7" fmla="*/ 4180601 h 4180601"/>
              </a:gdLst>
              <a:ahLst/>
              <a:cxnLst>
                <a:cxn ang="0">
                  <a:pos x="T0" y="T1"/>
                </a:cxn>
                <a:cxn ang="0">
                  <a:pos x="T2" y="T3"/>
                </a:cxn>
                <a:cxn ang="0">
                  <a:pos x="T4" y="T5"/>
                </a:cxn>
                <a:cxn ang="0">
                  <a:pos x="T6" y="T7"/>
                </a:cxn>
              </a:cxnLst>
              <a:rect l="0" t="0" r="r" b="b"/>
              <a:pathLst>
                <a:path w="3409036" h="4180601">
                  <a:moveTo>
                    <a:pt x="0" y="0"/>
                  </a:moveTo>
                  <a:lnTo>
                    <a:pt x="3409036" y="0"/>
                  </a:lnTo>
                  <a:lnTo>
                    <a:pt x="3409036" y="4180601"/>
                  </a:lnTo>
                  <a:lnTo>
                    <a:pt x="0" y="4180601"/>
                  </a:lnTo>
                  <a:close/>
                </a:path>
              </a:pathLst>
            </a:custGeom>
            <a:solidFill>
              <a:srgbClr val="203965">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172" name="Group 4">
            <a:extLst>
              <a:ext uri="{FF2B5EF4-FFF2-40B4-BE49-F238E27FC236}">
                <a16:creationId xmlns:a16="http://schemas.microsoft.com/office/drawing/2014/main" id="{EB4B2A2C-B2A5-1391-82BC-BE710D2C3117}"/>
              </a:ext>
            </a:extLst>
          </p:cNvPr>
          <p:cNvGrpSpPr>
            <a:grpSpLocks/>
          </p:cNvGrpSpPr>
          <p:nvPr/>
        </p:nvGrpSpPr>
        <p:grpSpPr bwMode="auto">
          <a:xfrm>
            <a:off x="9728200" y="0"/>
            <a:ext cx="9102725" cy="808038"/>
            <a:chOff x="6128" y="0"/>
            <a:chExt cx="5734" cy="509"/>
          </a:xfrm>
        </p:grpSpPr>
        <p:sp>
          <p:nvSpPr>
            <p:cNvPr id="7173" name="Freeform 5">
              <a:extLst>
                <a:ext uri="{FF2B5EF4-FFF2-40B4-BE49-F238E27FC236}">
                  <a16:creationId xmlns:a16="http://schemas.microsoft.com/office/drawing/2014/main" id="{586F10D1-5947-784F-5A0E-4F809AFF7330}"/>
                </a:ext>
              </a:extLst>
            </p:cNvPr>
            <p:cNvSpPr>
              <a:spLocks noChangeArrowheads="1"/>
            </p:cNvSpPr>
            <p:nvPr/>
          </p:nvSpPr>
          <p:spPr bwMode="auto">
            <a:xfrm>
              <a:off x="6128" y="0"/>
              <a:ext cx="5734" cy="509"/>
            </a:xfrm>
            <a:custGeom>
              <a:avLst/>
              <a:gdLst>
                <a:gd name="G0" fmla="+- 42260 0 0"/>
                <a:gd name="G1" fmla="+- 34586 0 0"/>
                <a:gd name="T0" fmla="*/ 0 w 3122452"/>
                <a:gd name="T1" fmla="*/ 0 h 296730"/>
                <a:gd name="T2" fmla="*/ 3122452 w 3122452"/>
                <a:gd name="T3" fmla="*/ 0 h 296730"/>
                <a:gd name="T4" fmla="*/ 3122452 w 3122452"/>
                <a:gd name="T5" fmla="*/ 296730 h 296730"/>
                <a:gd name="T6" fmla="*/ 0 w 3122452"/>
                <a:gd name="T7" fmla="*/ 296730 h 296730"/>
              </a:gdLst>
              <a:ahLst/>
              <a:cxnLst>
                <a:cxn ang="0">
                  <a:pos x="T0" y="T1"/>
                </a:cxn>
                <a:cxn ang="0">
                  <a:pos x="T2" y="T3"/>
                </a:cxn>
                <a:cxn ang="0">
                  <a:pos x="T4" y="T5"/>
                </a:cxn>
                <a:cxn ang="0">
                  <a:pos x="T6" y="T7"/>
                </a:cxn>
              </a:cxnLst>
              <a:rect l="0" t="0" r="r" b="b"/>
              <a:pathLst>
                <a:path w="3122452" h="296730">
                  <a:moveTo>
                    <a:pt x="0" y="0"/>
                  </a:moveTo>
                  <a:lnTo>
                    <a:pt x="3122452" y="0"/>
                  </a:lnTo>
                  <a:lnTo>
                    <a:pt x="312245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7174" name="Rectangle 6">
            <a:extLst>
              <a:ext uri="{FF2B5EF4-FFF2-40B4-BE49-F238E27FC236}">
                <a16:creationId xmlns:a16="http://schemas.microsoft.com/office/drawing/2014/main" id="{2CD5C44A-BCE2-BC84-A7E1-02FF834C9230}"/>
              </a:ext>
            </a:extLst>
          </p:cNvPr>
          <p:cNvSpPr>
            <a:spLocks noChangeArrowheads="1"/>
          </p:cNvSpPr>
          <p:nvPr/>
        </p:nvSpPr>
        <p:spPr bwMode="auto">
          <a:xfrm>
            <a:off x="10756900" y="1539875"/>
            <a:ext cx="3251200"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FFFFFF"/>
                </a:solidFill>
                <a:latin typeface="Nunito Sans Bold"/>
                <a:ea typeface="Arial Unicode MS"/>
                <a:cs typeface="Arial Unicode MS"/>
              </a:rPr>
              <a:t>Easy</a:t>
            </a:r>
          </a:p>
        </p:txBody>
      </p:sp>
      <p:sp>
        <p:nvSpPr>
          <p:cNvPr id="7175" name="Rectangle 7">
            <a:extLst>
              <a:ext uri="{FF2B5EF4-FFF2-40B4-BE49-F238E27FC236}">
                <a16:creationId xmlns:a16="http://schemas.microsoft.com/office/drawing/2014/main" id="{F23E4A3F-2DBE-497F-C991-B408E57FC833}"/>
              </a:ext>
            </a:extLst>
          </p:cNvPr>
          <p:cNvSpPr>
            <a:spLocks noChangeArrowheads="1"/>
          </p:cNvSpPr>
          <p:nvPr/>
        </p:nvSpPr>
        <p:spPr bwMode="auto">
          <a:xfrm>
            <a:off x="10756900" y="3275013"/>
            <a:ext cx="6668589" cy="623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463"/>
              </a:lnSpc>
              <a:buClrTx/>
            </a:pPr>
            <a:r>
              <a:rPr lang="en-US" altLang="en-US" sz="2400" dirty="0">
                <a:solidFill>
                  <a:srgbClr val="FFFFFF"/>
                </a:solidFill>
                <a:latin typeface="Nunito Sans Semi-Bold"/>
                <a:ea typeface="Arial Unicode MS"/>
                <a:cs typeface="Arial Unicode MS"/>
              </a:rPr>
              <a:t>THE CLEANUP PROCESS USING PEAT SORB </a:t>
            </a:r>
            <a:endParaRPr lang="en-US" altLang="en-US" sz="2400" dirty="0">
              <a:solidFill>
                <a:srgbClr val="FFFFFF"/>
              </a:solidFill>
              <a:latin typeface="Nunito Sans Semi-Bold" charset="0"/>
            </a:endParaRPr>
          </a:p>
          <a:p>
            <a:pPr hangingPunct="1">
              <a:lnSpc>
                <a:spcPts val="3625"/>
              </a:lnSpc>
              <a:buClrTx/>
            </a:pPr>
            <a:r>
              <a:rPr lang="en-US" altLang="en-US" sz="2400" dirty="0">
                <a:solidFill>
                  <a:srgbClr val="FFFFFF"/>
                </a:solidFill>
                <a:latin typeface="Nunito Sans Semi-Bold"/>
                <a:ea typeface="Arial Unicode MS"/>
                <a:cs typeface="Arial Unicode MS"/>
              </a:rPr>
              <a:t>IS STRAIGHTFORWARD. </a:t>
            </a:r>
            <a:endParaRPr lang="en-US" altLang="en-US" sz="2400" dirty="0">
              <a:solidFill>
                <a:srgbClr val="FFFFFF"/>
              </a:solidFill>
              <a:latin typeface="Nunito Sans Semi-Bold" charset="0"/>
            </a:endParaRPr>
          </a:p>
          <a:p>
            <a:pPr hangingPunct="1">
              <a:lnSpc>
                <a:spcPts val="3150"/>
              </a:lnSpc>
              <a:buClrTx/>
              <a:buFontTx/>
              <a:buNone/>
            </a:pPr>
            <a:endParaRPr lang="en-US" altLang="en-US" sz="2400" dirty="0">
              <a:solidFill>
                <a:srgbClr val="FFFFFF"/>
              </a:solidFill>
              <a:latin typeface="Calibri" panose="020F0502020204030204" pitchFamily="34" charset="0"/>
            </a:endParaRPr>
          </a:p>
          <a:p>
            <a:pPr hangingPunct="1">
              <a:lnSpc>
                <a:spcPts val="3150"/>
              </a:lnSpc>
              <a:buClrTx/>
            </a:pPr>
            <a:r>
              <a:rPr lang="en-US" altLang="en-US" sz="2400" dirty="0">
                <a:solidFill>
                  <a:srgbClr val="FFFFFF"/>
                </a:solidFill>
                <a:latin typeface="Nunito Sans"/>
                <a:ea typeface="Arial Unicode MS"/>
                <a:cs typeface="Arial Unicode MS"/>
              </a:rPr>
              <a:t>When a spill occurs, PEATSORB is deployed over the affected area. It immediately begins to absorb the liquid. It can be easily swept or shoveled, broadcast, spread and vacuumed once the spill is contained, leaving behind a clean and dry surface. </a:t>
            </a:r>
            <a:endParaRPr lang="en-US" altLang="en-US" sz="2400" dirty="0">
              <a:solidFill>
                <a:srgbClr val="FFFFFF"/>
              </a:solidFill>
              <a:latin typeface="Nunito Sans" pitchFamily="2" charset="0"/>
            </a:endParaRPr>
          </a:p>
          <a:p>
            <a:pPr hangingPunct="1">
              <a:lnSpc>
                <a:spcPts val="3150"/>
              </a:lnSpc>
              <a:buClrTx/>
              <a:buFontTx/>
              <a:buNone/>
            </a:pPr>
            <a:endParaRPr lang="en-US" altLang="en-US" sz="2400" dirty="0">
              <a:solidFill>
                <a:srgbClr val="FFFFFF"/>
              </a:solidFill>
              <a:latin typeface="Calibri" panose="020F0502020204030204" pitchFamily="34" charset="0"/>
            </a:endParaRPr>
          </a:p>
          <a:p>
            <a:pPr hangingPunct="1">
              <a:lnSpc>
                <a:spcPts val="3150"/>
              </a:lnSpc>
              <a:buClrTx/>
              <a:buFontTx/>
              <a:buNone/>
            </a:pPr>
            <a:r>
              <a:rPr lang="en-US" altLang="en-US" sz="2400" dirty="0">
                <a:solidFill>
                  <a:srgbClr val="FFFFFF"/>
                </a:solidFill>
                <a:latin typeface="Nunito Sans"/>
                <a:ea typeface="Arial Unicode MS"/>
                <a:cs typeface="Arial Unicode MS"/>
              </a:rPr>
              <a:t>Where the spill incident allows, the spent Absorbent can then be placed in a separate container for multiple reuses for the next spill, as it still has wicking power right up until visibly fully saturated and then disposed of.</a:t>
            </a:r>
          </a:p>
        </p:txBody>
      </p:sp>
      <p:sp>
        <p:nvSpPr>
          <p:cNvPr id="7176" name="Rectangle 8">
            <a:extLst>
              <a:ext uri="{FF2B5EF4-FFF2-40B4-BE49-F238E27FC236}">
                <a16:creationId xmlns:a16="http://schemas.microsoft.com/office/drawing/2014/main" id="{8801E05D-8525-4025-B6C3-6C95624BB3C0}"/>
              </a:ext>
            </a:extLst>
          </p:cNvPr>
          <p:cNvSpPr>
            <a:spLocks noChangeArrowheads="1"/>
          </p:cNvSpPr>
          <p:nvPr/>
        </p:nvSpPr>
        <p:spPr bwMode="auto">
          <a:xfrm>
            <a:off x="10756900" y="2262188"/>
            <a:ext cx="3673475"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solidFill>
                  <a:srgbClr val="00CC00"/>
                </a:solidFill>
                <a:latin typeface="Nunito Sans Bold"/>
                <a:ea typeface="Arial Unicode MS"/>
                <a:cs typeface="Arial Unicode MS"/>
              </a:rPr>
              <a:t>Cleanup</a:t>
            </a:r>
          </a:p>
        </p:txBody>
      </p:sp>
      <p:sp>
        <p:nvSpPr>
          <p:cNvPr id="7177" name="Freeform 9">
            <a:extLst>
              <a:ext uri="{FF2B5EF4-FFF2-40B4-BE49-F238E27FC236}">
                <a16:creationId xmlns:a16="http://schemas.microsoft.com/office/drawing/2014/main" id="{E30A82F1-6140-5CF0-0614-20E40E6B0AA0}"/>
              </a:ext>
            </a:extLst>
          </p:cNvPr>
          <p:cNvSpPr>
            <a:spLocks noChangeArrowheads="1"/>
          </p:cNvSpPr>
          <p:nvPr/>
        </p:nvSpPr>
        <p:spPr bwMode="auto">
          <a:xfrm>
            <a:off x="871538" y="8321675"/>
            <a:ext cx="5621337" cy="2011363"/>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0D4B5832-BAB1-EE4D-4669-7C8D94FF476E}"/>
              </a:ext>
            </a:extLst>
          </p:cNvPr>
          <p:cNvSpPr txBox="1"/>
          <p:nvPr/>
        </p:nvSpPr>
        <p:spPr>
          <a:xfrm>
            <a:off x="7073247" y="1413116"/>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010D785D-4DF9-5904-5A4F-ACC74A5D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394" y="82692"/>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193" name="Group 1">
            <a:extLst>
              <a:ext uri="{FF2B5EF4-FFF2-40B4-BE49-F238E27FC236}">
                <a16:creationId xmlns:a16="http://schemas.microsoft.com/office/drawing/2014/main" id="{A8153F14-3332-4932-F44A-744056731D68}"/>
              </a:ext>
            </a:extLst>
          </p:cNvPr>
          <p:cNvGrpSpPr>
            <a:grpSpLocks/>
          </p:cNvGrpSpPr>
          <p:nvPr/>
        </p:nvGrpSpPr>
        <p:grpSpPr bwMode="auto">
          <a:xfrm>
            <a:off x="0" y="0"/>
            <a:ext cx="8553450" cy="808038"/>
            <a:chOff x="0" y="0"/>
            <a:chExt cx="5388" cy="509"/>
          </a:xfrm>
        </p:grpSpPr>
        <p:sp>
          <p:nvSpPr>
            <p:cNvPr id="8194" name="Freeform 2">
              <a:extLst>
                <a:ext uri="{FF2B5EF4-FFF2-40B4-BE49-F238E27FC236}">
                  <a16:creationId xmlns:a16="http://schemas.microsoft.com/office/drawing/2014/main" id="{6A8F5C82-5593-B950-BEFB-5E2F495B9C92}"/>
                </a:ext>
              </a:extLst>
            </p:cNvPr>
            <p:cNvSpPr>
              <a:spLocks noChangeArrowheads="1"/>
            </p:cNvSpPr>
            <p:nvPr/>
          </p:nvSpPr>
          <p:spPr bwMode="auto">
            <a:xfrm>
              <a:off x="0" y="0"/>
              <a:ext cx="5388" cy="509"/>
            </a:xfrm>
            <a:custGeom>
              <a:avLst/>
              <a:gdLst>
                <a:gd name="G0" fmla="+- 42260 0 0"/>
                <a:gd name="G1" fmla="+- 34586 0 0"/>
                <a:gd name="T0" fmla="*/ 0 w 3122452"/>
                <a:gd name="T1" fmla="*/ 0 h 296730"/>
                <a:gd name="T2" fmla="*/ 3122452 w 3122452"/>
                <a:gd name="T3" fmla="*/ 0 h 296730"/>
                <a:gd name="T4" fmla="*/ 3122452 w 3122452"/>
                <a:gd name="T5" fmla="*/ 296730 h 296730"/>
                <a:gd name="T6" fmla="*/ 0 w 3122452"/>
                <a:gd name="T7" fmla="*/ 296730 h 296730"/>
              </a:gdLst>
              <a:ahLst/>
              <a:cxnLst>
                <a:cxn ang="0">
                  <a:pos x="T0" y="T1"/>
                </a:cxn>
                <a:cxn ang="0">
                  <a:pos x="T2" y="T3"/>
                </a:cxn>
                <a:cxn ang="0">
                  <a:pos x="T4" y="T5"/>
                </a:cxn>
                <a:cxn ang="0">
                  <a:pos x="T6" y="T7"/>
                </a:cxn>
              </a:cxnLst>
              <a:rect l="0" t="0" r="r" b="b"/>
              <a:pathLst>
                <a:path w="3122452" h="296730">
                  <a:moveTo>
                    <a:pt x="0" y="0"/>
                  </a:moveTo>
                  <a:lnTo>
                    <a:pt x="3122452" y="0"/>
                  </a:lnTo>
                  <a:lnTo>
                    <a:pt x="312245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8195" name="Freeform 3">
            <a:extLst>
              <a:ext uri="{FF2B5EF4-FFF2-40B4-BE49-F238E27FC236}">
                <a16:creationId xmlns:a16="http://schemas.microsoft.com/office/drawing/2014/main" id="{70A44385-600B-F699-B435-E67FB009193E}"/>
              </a:ext>
            </a:extLst>
          </p:cNvPr>
          <p:cNvSpPr>
            <a:spLocks noChangeArrowheads="1"/>
          </p:cNvSpPr>
          <p:nvPr/>
        </p:nvSpPr>
        <p:spPr bwMode="auto">
          <a:xfrm>
            <a:off x="8559800" y="0"/>
            <a:ext cx="13385800" cy="11047413"/>
          </a:xfrm>
          <a:custGeom>
            <a:avLst/>
            <a:gdLst>
              <a:gd name="G0" fmla="+- 16374 0 0"/>
              <a:gd name="G1" fmla="+- 37172 0 0"/>
              <a:gd name="T0" fmla="*/ 0 w 13385718"/>
              <a:gd name="T1" fmla="*/ 0 h 11047220"/>
              <a:gd name="T2" fmla="*/ 13385718 w 13385718"/>
              <a:gd name="T3" fmla="*/ 0 h 11047220"/>
              <a:gd name="T4" fmla="*/ 13385718 w 13385718"/>
              <a:gd name="T5" fmla="*/ 11047220 h 11047220"/>
              <a:gd name="T6" fmla="*/ 0 w 13385718"/>
              <a:gd name="T7" fmla="*/ 11047220 h 11047220"/>
              <a:gd name="T8" fmla="*/ 0 w 13385718"/>
              <a:gd name="T9" fmla="*/ 0 h 11047220"/>
            </a:gdLst>
            <a:ahLst/>
            <a:cxnLst>
              <a:cxn ang="0">
                <a:pos x="T0" y="T1"/>
              </a:cxn>
              <a:cxn ang="0">
                <a:pos x="T2" y="T3"/>
              </a:cxn>
              <a:cxn ang="0">
                <a:pos x="T4" y="T5"/>
              </a:cxn>
              <a:cxn ang="0">
                <a:pos x="T6" y="T7"/>
              </a:cxn>
              <a:cxn ang="0">
                <a:pos x="T8" y="T9"/>
              </a:cxn>
            </a:cxnLst>
            <a:rect l="0" t="0" r="r" b="b"/>
            <a:pathLst>
              <a:path w="13385718" h="11047220">
                <a:moveTo>
                  <a:pt x="0" y="0"/>
                </a:moveTo>
                <a:lnTo>
                  <a:pt x="13385718" y="0"/>
                </a:lnTo>
                <a:lnTo>
                  <a:pt x="13385718" y="11047220"/>
                </a:lnTo>
                <a:lnTo>
                  <a:pt x="0" y="11047220"/>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Freeform 4">
            <a:extLst>
              <a:ext uri="{FF2B5EF4-FFF2-40B4-BE49-F238E27FC236}">
                <a16:creationId xmlns:a16="http://schemas.microsoft.com/office/drawing/2014/main" id="{0815AC54-1DD2-CBDD-059A-235681523701}"/>
              </a:ext>
            </a:extLst>
          </p:cNvPr>
          <p:cNvSpPr>
            <a:spLocks noChangeArrowheads="1"/>
          </p:cNvSpPr>
          <p:nvPr/>
        </p:nvSpPr>
        <p:spPr bwMode="auto">
          <a:xfrm>
            <a:off x="8559800" y="0"/>
            <a:ext cx="16230600" cy="10287000"/>
          </a:xfrm>
          <a:custGeom>
            <a:avLst/>
            <a:gdLst>
              <a:gd name="G0" fmla="+- 43208 0 0"/>
              <a:gd name="G1" fmla="+- 63384 0 0"/>
              <a:gd name="T0" fmla="*/ 0 w 16230600"/>
              <a:gd name="T1" fmla="*/ 0 h 10287000"/>
              <a:gd name="T2" fmla="*/ 16230600 w 16230600"/>
              <a:gd name="T3" fmla="*/ 0 h 10287000"/>
              <a:gd name="T4" fmla="*/ 16230600 w 16230600"/>
              <a:gd name="T5" fmla="*/ 10287000 h 10287000"/>
              <a:gd name="T6" fmla="*/ 0 w 16230600"/>
              <a:gd name="T7" fmla="*/ 10287000 h 10287000"/>
              <a:gd name="T8" fmla="*/ 0 w 16230600"/>
              <a:gd name="T9" fmla="*/ 0 h 10287000"/>
            </a:gdLst>
            <a:ahLst/>
            <a:cxnLst>
              <a:cxn ang="0">
                <a:pos x="T0" y="T1"/>
              </a:cxn>
              <a:cxn ang="0">
                <a:pos x="T2" y="T3"/>
              </a:cxn>
              <a:cxn ang="0">
                <a:pos x="T4" y="T5"/>
              </a:cxn>
              <a:cxn ang="0">
                <a:pos x="T6" y="T7"/>
              </a:cxn>
              <a:cxn ang="0">
                <a:pos x="T8" y="T9"/>
              </a:cxn>
            </a:cxnLst>
            <a:rect l="0" t="0" r="r" b="b"/>
            <a:pathLst>
              <a:path w="16230600" h="10287000">
                <a:moveTo>
                  <a:pt x="0" y="0"/>
                </a:moveTo>
                <a:lnTo>
                  <a:pt x="16230600" y="0"/>
                </a:lnTo>
                <a:lnTo>
                  <a:pt x="16230600" y="10287000"/>
                </a:lnTo>
                <a:lnTo>
                  <a:pt x="0" y="10287000"/>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7" name="Rectangle 5">
            <a:extLst>
              <a:ext uri="{FF2B5EF4-FFF2-40B4-BE49-F238E27FC236}">
                <a16:creationId xmlns:a16="http://schemas.microsoft.com/office/drawing/2014/main" id="{2DB33BA3-CE99-A390-C207-D607043E4AB5}"/>
              </a:ext>
            </a:extLst>
          </p:cNvPr>
          <p:cNvSpPr>
            <a:spLocks noChangeArrowheads="1"/>
          </p:cNvSpPr>
          <p:nvPr/>
        </p:nvSpPr>
        <p:spPr bwMode="auto">
          <a:xfrm>
            <a:off x="1028700" y="1539875"/>
            <a:ext cx="3251200"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buFontTx/>
              <a:buNone/>
            </a:pPr>
            <a:r>
              <a:rPr lang="en-US" altLang="en-US" sz="5200" b="1" dirty="0">
                <a:latin typeface="Nunito Sans Bold"/>
                <a:ea typeface="Arial Unicode MS"/>
                <a:cs typeface="Arial Unicode MS"/>
              </a:rPr>
              <a:t>Natural &amp;</a:t>
            </a:r>
          </a:p>
        </p:txBody>
      </p:sp>
      <p:sp>
        <p:nvSpPr>
          <p:cNvPr id="8198" name="Rectangle 6">
            <a:extLst>
              <a:ext uri="{FF2B5EF4-FFF2-40B4-BE49-F238E27FC236}">
                <a16:creationId xmlns:a16="http://schemas.microsoft.com/office/drawing/2014/main" id="{CECEBD51-43D8-1B50-BF83-A25B6367B794}"/>
              </a:ext>
            </a:extLst>
          </p:cNvPr>
          <p:cNvSpPr>
            <a:spLocks noChangeArrowheads="1"/>
          </p:cNvSpPr>
          <p:nvPr/>
        </p:nvSpPr>
        <p:spPr bwMode="auto">
          <a:xfrm>
            <a:off x="1028700" y="3379788"/>
            <a:ext cx="6542088" cy="565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325"/>
              </a:lnSpc>
              <a:buClrTx/>
              <a:buFontTx/>
              <a:buNone/>
            </a:pPr>
            <a:r>
              <a:rPr lang="en-US" altLang="en-US" sz="2400" dirty="0">
                <a:latin typeface="Nunito Sans"/>
                <a:ea typeface="Arial Unicode MS"/>
                <a:cs typeface="Arial Unicode MS"/>
              </a:rPr>
              <a:t>With respect to oil or petrol spills on water </a:t>
            </a:r>
            <a:r>
              <a:rPr lang="en-US" altLang="en-US" sz="2400" dirty="0" err="1">
                <a:latin typeface="Nunito Sans"/>
                <a:ea typeface="Arial Unicode MS"/>
                <a:cs typeface="Arial Unicode MS"/>
              </a:rPr>
              <a:t>PeatSorb’s</a:t>
            </a:r>
            <a:r>
              <a:rPr lang="en-US" altLang="en-US" sz="2400" dirty="0">
                <a:latin typeface="Nunito Sans"/>
                <a:ea typeface="Arial Unicode MS"/>
                <a:cs typeface="Arial Unicode MS"/>
              </a:rPr>
              <a:t> ability to float is of great benefit. </a:t>
            </a:r>
            <a:r>
              <a:rPr lang="en-US" altLang="en-US" sz="2400" dirty="0" err="1">
                <a:latin typeface="Nunito Sans"/>
                <a:ea typeface="Arial Unicode MS"/>
                <a:cs typeface="Arial Unicode MS"/>
              </a:rPr>
              <a:t>PeatSorb</a:t>
            </a:r>
            <a:r>
              <a:rPr lang="en-US" altLang="en-US" sz="2400" dirty="0">
                <a:latin typeface="Nunito Sans"/>
                <a:ea typeface="Arial Unicode MS"/>
                <a:cs typeface="Arial Unicode MS"/>
              </a:rPr>
              <a:t> will float for a considerable amount of time, depending upon prevailing conditions,</a:t>
            </a:r>
          </a:p>
          <a:p>
            <a:pPr hangingPunct="1">
              <a:lnSpc>
                <a:spcPts val="3325"/>
              </a:lnSpc>
              <a:buClrTx/>
              <a:buFontTx/>
              <a:buNone/>
            </a:pPr>
            <a:endParaRPr lang="en-US" altLang="en-US" sz="2400" dirty="0">
              <a:latin typeface="Calibri" panose="020F0502020204030204" pitchFamily="34" charset="0"/>
            </a:endParaRPr>
          </a:p>
          <a:p>
            <a:pPr hangingPunct="1">
              <a:lnSpc>
                <a:spcPts val="3325"/>
              </a:lnSpc>
              <a:buClrTx/>
            </a:pPr>
            <a:r>
              <a:rPr lang="en-US" altLang="en-US" sz="2400" dirty="0">
                <a:latin typeface="Nunito Sans"/>
                <a:ea typeface="Arial Unicode MS"/>
                <a:cs typeface="Arial Unicode MS"/>
              </a:rPr>
              <a:t>During this time, it will soak up water-borne oil on contact. All oil is absorbed and retained within the </a:t>
            </a:r>
            <a:r>
              <a:rPr lang="en-US" altLang="en-US" sz="2400" dirty="0" err="1">
                <a:latin typeface="Nunito Sans"/>
                <a:ea typeface="Arial Unicode MS"/>
                <a:cs typeface="Arial Unicode MS"/>
              </a:rPr>
              <a:t>PeatSorb</a:t>
            </a:r>
            <a:r>
              <a:rPr lang="en-US" altLang="en-US" sz="2400" dirty="0">
                <a:latin typeface="Nunito Sans"/>
                <a:ea typeface="Arial Unicode MS"/>
                <a:cs typeface="Arial Unicode MS"/>
              </a:rPr>
              <a:t> where it can do no further harm to the environment. </a:t>
            </a:r>
          </a:p>
          <a:p>
            <a:pPr hangingPunct="1">
              <a:lnSpc>
                <a:spcPts val="3325"/>
              </a:lnSpc>
              <a:buClrTx/>
            </a:pPr>
            <a:endParaRPr lang="en-US" altLang="en-US" sz="2400" dirty="0">
              <a:latin typeface="Calibri" panose="020F0502020204030204" pitchFamily="34" charset="0"/>
            </a:endParaRPr>
          </a:p>
          <a:p>
            <a:pPr hangingPunct="1">
              <a:lnSpc>
                <a:spcPts val="3325"/>
              </a:lnSpc>
              <a:buClrTx/>
            </a:pPr>
            <a:r>
              <a:rPr lang="en-US" altLang="en-US" sz="2400" dirty="0">
                <a:latin typeface="Nunito Sans Semi-Bold"/>
                <a:ea typeface="Arial Unicode MS"/>
                <a:cs typeface="Arial Unicode MS"/>
              </a:rPr>
              <a:t>PEATSORB IS A BIODEGRADABLE, </a:t>
            </a:r>
            <a:endParaRPr lang="en-US" altLang="en-US" sz="2400" dirty="0">
              <a:latin typeface="Nunito Sans Semi-Bold" charset="0"/>
            </a:endParaRPr>
          </a:p>
          <a:p>
            <a:pPr hangingPunct="1">
              <a:lnSpc>
                <a:spcPts val="3950"/>
              </a:lnSpc>
              <a:buClrTx/>
            </a:pPr>
            <a:r>
              <a:rPr lang="en-US" altLang="en-US" sz="2400" dirty="0">
                <a:latin typeface="Nunito Sans Semi-Bold"/>
                <a:ea typeface="Arial Unicode MS"/>
                <a:cs typeface="Arial Unicode MS"/>
              </a:rPr>
              <a:t>100% NATURAL PRODUCT. </a:t>
            </a:r>
            <a:endParaRPr lang="en-US" altLang="en-US" sz="2400" dirty="0">
              <a:latin typeface="Nunito Sans Semi-Bold" charset="0"/>
            </a:endParaRPr>
          </a:p>
          <a:p>
            <a:pPr hangingPunct="1">
              <a:lnSpc>
                <a:spcPts val="3325"/>
              </a:lnSpc>
              <a:buClrTx/>
              <a:buFontTx/>
              <a:buNone/>
            </a:pPr>
            <a:endParaRPr lang="en-US" altLang="en-US" sz="2500" dirty="0">
              <a:latin typeface="Nunito Sans Semi-Bold" charset="0"/>
            </a:endParaRPr>
          </a:p>
        </p:txBody>
      </p:sp>
      <p:sp>
        <p:nvSpPr>
          <p:cNvPr id="8199" name="Rectangle 7">
            <a:extLst>
              <a:ext uri="{FF2B5EF4-FFF2-40B4-BE49-F238E27FC236}">
                <a16:creationId xmlns:a16="http://schemas.microsoft.com/office/drawing/2014/main" id="{6DCAE064-D707-26DE-C196-FBD588CD4172}"/>
              </a:ext>
            </a:extLst>
          </p:cNvPr>
          <p:cNvSpPr>
            <a:spLocks noChangeArrowheads="1"/>
          </p:cNvSpPr>
          <p:nvPr/>
        </p:nvSpPr>
        <p:spPr bwMode="auto">
          <a:xfrm>
            <a:off x="1028700" y="2262188"/>
            <a:ext cx="5335588" cy="74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25"/>
              </a:lnSpc>
              <a:buClrTx/>
            </a:pPr>
            <a:r>
              <a:rPr lang="en-US" altLang="en-US" sz="5200" b="1" dirty="0">
                <a:solidFill>
                  <a:srgbClr val="00B050"/>
                </a:solidFill>
                <a:latin typeface="Nunito Sans Bold"/>
                <a:ea typeface="Arial Unicode MS"/>
                <a:cs typeface="Arial Unicode MS"/>
              </a:rPr>
              <a:t>Water Repellent </a:t>
            </a:r>
            <a:endParaRPr lang="en-US" altLang="en-US" sz="5200" b="1">
              <a:solidFill>
                <a:srgbClr val="00B050"/>
              </a:solidFill>
              <a:latin typeface="Nunito Sans Bold" pitchFamily="2" charset="0"/>
            </a:endParaRPr>
          </a:p>
        </p:txBody>
      </p:sp>
      <p:sp>
        <p:nvSpPr>
          <p:cNvPr id="8200" name="Freeform 8">
            <a:extLst>
              <a:ext uri="{FF2B5EF4-FFF2-40B4-BE49-F238E27FC236}">
                <a16:creationId xmlns:a16="http://schemas.microsoft.com/office/drawing/2014/main" id="{9F6039B6-58BE-1D3D-BA30-7423898D9284}"/>
              </a:ext>
            </a:extLst>
          </p:cNvPr>
          <p:cNvSpPr>
            <a:spLocks noChangeArrowheads="1"/>
          </p:cNvSpPr>
          <p:nvPr/>
        </p:nvSpPr>
        <p:spPr bwMode="auto">
          <a:xfrm>
            <a:off x="11151217" y="7359395"/>
            <a:ext cx="6306521" cy="2448180"/>
          </a:xfrm>
          <a:custGeom>
            <a:avLst/>
            <a:gdLst>
              <a:gd name="G0" fmla="+- 39965 0 0"/>
              <a:gd name="G1" fmla="+- 10760 0 0"/>
              <a:gd name="T0" fmla="*/ 0 w 5676061"/>
              <a:gd name="T1" fmla="*/ 0 h 1714696"/>
              <a:gd name="T2" fmla="*/ 5676061 w 5676061"/>
              <a:gd name="T3" fmla="*/ 0 h 1714696"/>
              <a:gd name="T4" fmla="*/ 5676061 w 5676061"/>
              <a:gd name="T5" fmla="*/ 1714696 h 1714696"/>
              <a:gd name="T6" fmla="*/ 0 w 5676061"/>
              <a:gd name="T7" fmla="*/ 1714696 h 1714696"/>
              <a:gd name="T8" fmla="*/ 0 w 5676061"/>
              <a:gd name="T9" fmla="*/ 0 h 1714696"/>
            </a:gdLst>
            <a:ahLst/>
            <a:cxnLst>
              <a:cxn ang="0">
                <a:pos x="T0" y="T1"/>
              </a:cxn>
              <a:cxn ang="0">
                <a:pos x="T2" y="T3"/>
              </a:cxn>
              <a:cxn ang="0">
                <a:pos x="T4" y="T5"/>
              </a:cxn>
              <a:cxn ang="0">
                <a:pos x="T6" y="T7"/>
              </a:cxn>
              <a:cxn ang="0">
                <a:pos x="T8" y="T9"/>
              </a:cxn>
            </a:cxnLst>
            <a:rect l="0" t="0" r="r" b="b"/>
            <a:pathLst>
              <a:path w="5676061" h="1714696">
                <a:moveTo>
                  <a:pt x="0" y="0"/>
                </a:moveTo>
                <a:lnTo>
                  <a:pt x="5676061" y="0"/>
                </a:lnTo>
                <a:lnTo>
                  <a:pt x="5676061" y="1714696"/>
                </a:lnTo>
                <a:lnTo>
                  <a:pt x="0" y="1714696"/>
                </a:lnTo>
                <a:lnTo>
                  <a:pt x="0" y="0"/>
                </a:lnTo>
                <a:close/>
              </a:path>
            </a:pathLst>
          </a:cu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8CD24DE3-0B26-DFF1-89D2-40099B2931BC}"/>
              </a:ext>
            </a:extLst>
          </p:cNvPr>
          <p:cNvSpPr txBox="1"/>
          <p:nvPr/>
        </p:nvSpPr>
        <p:spPr>
          <a:xfrm>
            <a:off x="5572266" y="9603993"/>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A32B3D6A-AE82-7169-67D8-8C63CBD5D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010" y="8424030"/>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3965"/>
        </a:solidFill>
        <a:effectLst/>
      </p:bgPr>
    </p:bg>
    <p:spTree>
      <p:nvGrpSpPr>
        <p:cNvPr id="1" name=""/>
        <p:cNvGrpSpPr/>
        <p:nvPr/>
      </p:nvGrpSpPr>
      <p:grpSpPr>
        <a:xfrm>
          <a:off x="0" y="0"/>
          <a:ext cx="0" cy="0"/>
          <a:chOff x="0" y="0"/>
          <a:chExt cx="0" cy="0"/>
        </a:xfrm>
      </p:grpSpPr>
      <p:sp>
        <p:nvSpPr>
          <p:cNvPr id="10242" name="Freeform 2">
            <a:extLst>
              <a:ext uri="{FF2B5EF4-FFF2-40B4-BE49-F238E27FC236}">
                <a16:creationId xmlns:a16="http://schemas.microsoft.com/office/drawing/2014/main" id="{78F93F07-E6B4-8A69-555B-405FF6493937}"/>
              </a:ext>
            </a:extLst>
          </p:cNvPr>
          <p:cNvSpPr>
            <a:spLocks noChangeArrowheads="1"/>
          </p:cNvSpPr>
          <p:nvPr/>
        </p:nvSpPr>
        <p:spPr bwMode="auto">
          <a:xfrm>
            <a:off x="11627021" y="7207430"/>
            <a:ext cx="4024525" cy="3076923"/>
          </a:xfrm>
          <a:custGeom>
            <a:avLst/>
            <a:gdLst>
              <a:gd name="G0" fmla="+- 22992 0 0"/>
              <a:gd name="G1" fmla="+- 3615 0 0"/>
              <a:gd name="T0" fmla="*/ 0 w 3496400"/>
              <a:gd name="T1" fmla="*/ 0 h 2821663"/>
              <a:gd name="T2" fmla="*/ 3496400 w 3496400"/>
              <a:gd name="T3" fmla="*/ 0 h 2821663"/>
              <a:gd name="T4" fmla="*/ 3496400 w 3496400"/>
              <a:gd name="T5" fmla="*/ 2821663 h 2821663"/>
              <a:gd name="T6" fmla="*/ 0 w 3496400"/>
              <a:gd name="T7" fmla="*/ 2821663 h 2821663"/>
              <a:gd name="T8" fmla="*/ 0 w 3496400"/>
              <a:gd name="T9" fmla="*/ 0 h 2821663"/>
            </a:gdLst>
            <a:ahLst/>
            <a:cxnLst>
              <a:cxn ang="0">
                <a:pos x="T0" y="T1"/>
              </a:cxn>
              <a:cxn ang="0">
                <a:pos x="T2" y="T3"/>
              </a:cxn>
              <a:cxn ang="0">
                <a:pos x="T4" y="T5"/>
              </a:cxn>
              <a:cxn ang="0">
                <a:pos x="T6" y="T7"/>
              </a:cxn>
              <a:cxn ang="0">
                <a:pos x="T8" y="T9"/>
              </a:cxn>
            </a:cxnLst>
            <a:rect l="0" t="0" r="r" b="b"/>
            <a:pathLst>
              <a:path w="3496400" h="2821663">
                <a:moveTo>
                  <a:pt x="0" y="0"/>
                </a:moveTo>
                <a:lnTo>
                  <a:pt x="3496400" y="0"/>
                </a:lnTo>
                <a:lnTo>
                  <a:pt x="3496400" y="2821663"/>
                </a:lnTo>
                <a:lnTo>
                  <a:pt x="0" y="2821663"/>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a:extLst>
              <a:ext uri="{FF2B5EF4-FFF2-40B4-BE49-F238E27FC236}">
                <a16:creationId xmlns:a16="http://schemas.microsoft.com/office/drawing/2014/main" id="{B9093820-BB63-77CA-2520-84550FC3C94F}"/>
              </a:ext>
            </a:extLst>
          </p:cNvPr>
          <p:cNvSpPr>
            <a:spLocks noChangeArrowheads="1"/>
          </p:cNvSpPr>
          <p:nvPr/>
        </p:nvSpPr>
        <p:spPr bwMode="auto">
          <a:xfrm>
            <a:off x="10790238" y="3289300"/>
            <a:ext cx="6485979" cy="4037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3050"/>
              </a:lnSpc>
              <a:buClrTx/>
            </a:pPr>
            <a:r>
              <a:rPr lang="en-US" altLang="en-US" sz="2400" dirty="0">
                <a:solidFill>
                  <a:srgbClr val="FFFFFF"/>
                </a:solidFill>
                <a:latin typeface="Nunito Sans"/>
                <a:ea typeface="Arial Unicode MS"/>
                <a:cs typeface="Arial Unicode MS"/>
              </a:rPr>
              <a:t>Effective spill response involves rapid limitation of exposure pathways to prevent skin contact, inhalation or ingestion of volatile chemicals. </a:t>
            </a:r>
            <a:endParaRPr lang="en-US" altLang="en-US" sz="2400" dirty="0">
              <a:solidFill>
                <a:srgbClr val="FFFFFF"/>
              </a:solidFill>
              <a:latin typeface="Nunito Sans" pitchFamily="2" charset="0"/>
            </a:endParaRPr>
          </a:p>
          <a:p>
            <a:pPr hangingPunct="1">
              <a:lnSpc>
                <a:spcPts val="3050"/>
              </a:lnSpc>
              <a:buClrTx/>
              <a:buFontTx/>
              <a:buNone/>
            </a:pPr>
            <a:endParaRPr lang="en-US" altLang="en-US" sz="2400" dirty="0">
              <a:solidFill>
                <a:srgbClr val="FFFFFF"/>
              </a:solidFill>
              <a:latin typeface="Calibri" panose="020F0502020204030204" pitchFamily="34" charset="0"/>
            </a:endParaRPr>
          </a:p>
          <a:p>
            <a:pPr hangingPunct="1">
              <a:lnSpc>
                <a:spcPts val="3050"/>
              </a:lnSpc>
              <a:buClrTx/>
              <a:buFontTx/>
              <a:buNone/>
            </a:pPr>
            <a:r>
              <a:rPr lang="en-US" altLang="en-US" sz="2400" dirty="0">
                <a:solidFill>
                  <a:srgbClr val="FFFFFF"/>
                </a:solidFill>
                <a:latin typeface="Nunito Sans Bold"/>
                <a:ea typeface="Arial Unicode MS"/>
                <a:cs typeface="Arial Unicode MS"/>
              </a:rPr>
              <a:t>THE VAPOUR-SUPPRESSIVE AND STATIC-RESISTANT QUALITIES OF PEATSORB ARE SIGNIFICANT SAFETY FEATURES FOR “SPILL RESPONSE” CREWS.</a:t>
            </a:r>
          </a:p>
          <a:p>
            <a:pPr algn="ctr" hangingPunct="1">
              <a:lnSpc>
                <a:spcPts val="3888"/>
              </a:lnSpc>
              <a:buClrTx/>
              <a:buFontTx/>
              <a:buNone/>
            </a:pPr>
            <a:endParaRPr lang="en-US" altLang="en-US" sz="2200" dirty="0">
              <a:solidFill>
                <a:srgbClr val="FFFFFF"/>
              </a:solidFill>
              <a:latin typeface="Nunito Sans Bold" pitchFamily="2" charset="0"/>
            </a:endParaRPr>
          </a:p>
        </p:txBody>
      </p:sp>
      <p:sp>
        <p:nvSpPr>
          <p:cNvPr id="10244" name="Rectangle 4">
            <a:extLst>
              <a:ext uri="{FF2B5EF4-FFF2-40B4-BE49-F238E27FC236}">
                <a16:creationId xmlns:a16="http://schemas.microsoft.com/office/drawing/2014/main" id="{C8FA2027-BF1C-57F8-9720-08C75AFE8593}"/>
              </a:ext>
            </a:extLst>
          </p:cNvPr>
          <p:cNvSpPr>
            <a:spLocks noChangeArrowheads="1"/>
          </p:cNvSpPr>
          <p:nvPr/>
        </p:nvSpPr>
        <p:spPr bwMode="auto">
          <a:xfrm>
            <a:off x="10790238" y="1360488"/>
            <a:ext cx="6772275"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00"/>
              </a:lnSpc>
              <a:buClrTx/>
              <a:buFontTx/>
              <a:buNone/>
            </a:pPr>
            <a:r>
              <a:rPr lang="en-US" altLang="en-US" sz="5200">
                <a:solidFill>
                  <a:srgbClr val="00CC00"/>
                </a:solidFill>
                <a:latin typeface="Nunito Sans Ultra-Bold" charset="0"/>
              </a:rPr>
              <a:t>Trusted by </a:t>
            </a:r>
          </a:p>
          <a:p>
            <a:pPr hangingPunct="1">
              <a:lnSpc>
                <a:spcPts val="5700"/>
              </a:lnSpc>
              <a:buClrTx/>
              <a:buFontTx/>
              <a:buNone/>
            </a:pPr>
            <a:r>
              <a:rPr lang="en-US" altLang="en-US" sz="5200">
                <a:solidFill>
                  <a:srgbClr val="FFFFFF"/>
                </a:solidFill>
                <a:latin typeface="Nunito Sans Ultra-Bold" charset="0"/>
              </a:rPr>
              <a:t>Fire Departments</a:t>
            </a:r>
          </a:p>
        </p:txBody>
      </p:sp>
      <p:grpSp>
        <p:nvGrpSpPr>
          <p:cNvPr id="10245" name="Group 5">
            <a:extLst>
              <a:ext uri="{FF2B5EF4-FFF2-40B4-BE49-F238E27FC236}">
                <a16:creationId xmlns:a16="http://schemas.microsoft.com/office/drawing/2014/main" id="{1AF6430F-A80D-91D4-EFC8-B82A19185D01}"/>
              </a:ext>
            </a:extLst>
          </p:cNvPr>
          <p:cNvGrpSpPr>
            <a:grpSpLocks/>
          </p:cNvGrpSpPr>
          <p:nvPr/>
        </p:nvGrpSpPr>
        <p:grpSpPr bwMode="auto">
          <a:xfrm>
            <a:off x="9144000" y="0"/>
            <a:ext cx="9139238" cy="808038"/>
            <a:chOff x="5760" y="0"/>
            <a:chExt cx="5757" cy="509"/>
          </a:xfrm>
        </p:grpSpPr>
        <p:sp>
          <p:nvSpPr>
            <p:cNvPr id="10246" name="Freeform 6">
              <a:extLst>
                <a:ext uri="{FF2B5EF4-FFF2-40B4-BE49-F238E27FC236}">
                  <a16:creationId xmlns:a16="http://schemas.microsoft.com/office/drawing/2014/main" id="{A07769CE-4807-0D1A-82A9-F7281649E9E8}"/>
                </a:ext>
              </a:extLst>
            </p:cNvPr>
            <p:cNvSpPr>
              <a:spLocks noChangeArrowheads="1"/>
            </p:cNvSpPr>
            <p:nvPr/>
          </p:nvSpPr>
          <p:spPr bwMode="auto">
            <a:xfrm>
              <a:off x="5760" y="0"/>
              <a:ext cx="5757" cy="509"/>
            </a:xfrm>
            <a:custGeom>
              <a:avLst/>
              <a:gdLst>
                <a:gd name="G0" fmla="+- 58956 0 0"/>
                <a:gd name="G1" fmla="+- 34586 0 0"/>
                <a:gd name="T0" fmla="*/ 0 w 3335756"/>
                <a:gd name="T1" fmla="*/ 0 h 296730"/>
                <a:gd name="T2" fmla="*/ 3335756 w 3335756"/>
                <a:gd name="T3" fmla="*/ 0 h 296730"/>
                <a:gd name="T4" fmla="*/ 3335756 w 3335756"/>
                <a:gd name="T5" fmla="*/ 296730 h 296730"/>
                <a:gd name="T6" fmla="*/ 0 w 3335756"/>
                <a:gd name="T7" fmla="*/ 296730 h 296730"/>
              </a:gdLst>
              <a:ahLst/>
              <a:cxnLst>
                <a:cxn ang="0">
                  <a:pos x="T0" y="T1"/>
                </a:cxn>
                <a:cxn ang="0">
                  <a:pos x="T2" y="T3"/>
                </a:cxn>
                <a:cxn ang="0">
                  <a:pos x="T4" y="T5"/>
                </a:cxn>
                <a:cxn ang="0">
                  <a:pos x="T6" y="T7"/>
                </a:cxn>
              </a:cxnLst>
              <a:rect l="0" t="0" r="r" b="b"/>
              <a:pathLst>
                <a:path w="3335756" h="296730">
                  <a:moveTo>
                    <a:pt x="0" y="0"/>
                  </a:moveTo>
                  <a:lnTo>
                    <a:pt x="3335756" y="0"/>
                  </a:lnTo>
                  <a:lnTo>
                    <a:pt x="3335756"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47" name="Freeform 7">
            <a:extLst>
              <a:ext uri="{FF2B5EF4-FFF2-40B4-BE49-F238E27FC236}">
                <a16:creationId xmlns:a16="http://schemas.microsoft.com/office/drawing/2014/main" id="{4F25330C-1694-32C4-7808-6A2EFD98C434}"/>
              </a:ext>
            </a:extLst>
          </p:cNvPr>
          <p:cNvSpPr>
            <a:spLocks noChangeArrowheads="1"/>
          </p:cNvSpPr>
          <p:nvPr/>
        </p:nvSpPr>
        <p:spPr bwMode="auto">
          <a:xfrm>
            <a:off x="42863" y="966788"/>
            <a:ext cx="6723062" cy="2324100"/>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descr="A group of firefighters carrying a bag of dirt&#10;&#10;Description automatically generated">
            <a:extLst>
              <a:ext uri="{FF2B5EF4-FFF2-40B4-BE49-F238E27FC236}">
                <a16:creationId xmlns:a16="http://schemas.microsoft.com/office/drawing/2014/main" id="{108EED18-552C-C4E1-43F5-65ED7F2D33F1}"/>
              </a:ext>
            </a:extLst>
          </p:cNvPr>
          <p:cNvPicPr>
            <a:picLocks noChangeAspect="1"/>
          </p:cNvPicPr>
          <p:nvPr/>
        </p:nvPicPr>
        <p:blipFill>
          <a:blip r:embed="rId5"/>
          <a:stretch>
            <a:fillRect/>
          </a:stretch>
        </p:blipFill>
        <p:spPr>
          <a:xfrm>
            <a:off x="-114524" y="-2514617"/>
            <a:ext cx="9252066" cy="12880839"/>
          </a:xfrm>
          <a:prstGeom prst="rect">
            <a:avLst/>
          </a:prstGeom>
        </p:spPr>
      </p:pic>
      <p:sp>
        <p:nvSpPr>
          <p:cNvPr id="4" name="Freeform 4">
            <a:extLst>
              <a:ext uri="{FF2B5EF4-FFF2-40B4-BE49-F238E27FC236}">
                <a16:creationId xmlns:a16="http://schemas.microsoft.com/office/drawing/2014/main" id="{0ABC4180-901D-3EE5-C0F0-93A7C447B199}"/>
              </a:ext>
            </a:extLst>
          </p:cNvPr>
          <p:cNvSpPr>
            <a:spLocks noChangeArrowheads="1"/>
          </p:cNvSpPr>
          <p:nvPr/>
        </p:nvSpPr>
        <p:spPr bwMode="auto">
          <a:xfrm>
            <a:off x="2327123" y="7716717"/>
            <a:ext cx="6114149" cy="2173969"/>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 name="TextBox 2">
            <a:extLst>
              <a:ext uri="{FF2B5EF4-FFF2-40B4-BE49-F238E27FC236}">
                <a16:creationId xmlns:a16="http://schemas.microsoft.com/office/drawing/2014/main" id="{39672160-38F8-2D2F-9434-AFCC6A6CE697}"/>
              </a:ext>
            </a:extLst>
          </p:cNvPr>
          <p:cNvSpPr txBox="1"/>
          <p:nvPr/>
        </p:nvSpPr>
        <p:spPr>
          <a:xfrm>
            <a:off x="15657792" y="9585632"/>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5" name="Picture 4" descr="Logo, company name&#10;&#10;Description automatically generated">
            <a:extLst>
              <a:ext uri="{FF2B5EF4-FFF2-40B4-BE49-F238E27FC236}">
                <a16:creationId xmlns:a16="http://schemas.microsoft.com/office/drawing/2014/main" id="{61F74C64-15C1-D8BA-F244-4A04FB75DE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7657" y="8155909"/>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3965"/>
        </a:soli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A7278A8D-BD09-A1E0-5756-4061C1529C48}"/>
              </a:ext>
            </a:extLst>
          </p:cNvPr>
          <p:cNvGrpSpPr>
            <a:grpSpLocks/>
          </p:cNvGrpSpPr>
          <p:nvPr/>
        </p:nvGrpSpPr>
        <p:grpSpPr bwMode="auto">
          <a:xfrm>
            <a:off x="10344150" y="0"/>
            <a:ext cx="7939088" cy="808038"/>
            <a:chOff x="6516" y="0"/>
            <a:chExt cx="5001" cy="509"/>
          </a:xfrm>
        </p:grpSpPr>
        <p:sp>
          <p:nvSpPr>
            <p:cNvPr id="11267" name="Freeform 3">
              <a:extLst>
                <a:ext uri="{FF2B5EF4-FFF2-40B4-BE49-F238E27FC236}">
                  <a16:creationId xmlns:a16="http://schemas.microsoft.com/office/drawing/2014/main" id="{0F492796-EF7B-6BFF-9A36-A04CEEF93958}"/>
                </a:ext>
              </a:extLst>
            </p:cNvPr>
            <p:cNvSpPr>
              <a:spLocks noChangeArrowheads="1"/>
            </p:cNvSpPr>
            <p:nvPr/>
          </p:nvSpPr>
          <p:spPr bwMode="auto">
            <a:xfrm>
              <a:off x="6516" y="0"/>
              <a:ext cx="5001" cy="509"/>
            </a:xfrm>
            <a:custGeom>
              <a:avLst/>
              <a:gdLst>
                <a:gd name="G0" fmla="+- 14358 0 0"/>
                <a:gd name="G1" fmla="+- 34586 0 0"/>
                <a:gd name="T0" fmla="*/ 0 w 2897942"/>
                <a:gd name="T1" fmla="*/ 0 h 296730"/>
                <a:gd name="T2" fmla="*/ 2897942 w 2897942"/>
                <a:gd name="T3" fmla="*/ 0 h 296730"/>
                <a:gd name="T4" fmla="*/ 2897942 w 2897942"/>
                <a:gd name="T5" fmla="*/ 296730 h 296730"/>
                <a:gd name="T6" fmla="*/ 0 w 2897942"/>
                <a:gd name="T7" fmla="*/ 296730 h 296730"/>
              </a:gdLst>
              <a:ahLst/>
              <a:cxnLst>
                <a:cxn ang="0">
                  <a:pos x="T0" y="T1"/>
                </a:cxn>
                <a:cxn ang="0">
                  <a:pos x="T2" y="T3"/>
                </a:cxn>
                <a:cxn ang="0">
                  <a:pos x="T4" y="T5"/>
                </a:cxn>
                <a:cxn ang="0">
                  <a:pos x="T6" y="T7"/>
                </a:cxn>
              </a:cxnLst>
              <a:rect l="0" t="0" r="r" b="b"/>
              <a:pathLst>
                <a:path w="2897942" h="296730">
                  <a:moveTo>
                    <a:pt x="0" y="0"/>
                  </a:moveTo>
                  <a:lnTo>
                    <a:pt x="2897942" y="0"/>
                  </a:lnTo>
                  <a:lnTo>
                    <a:pt x="2897942" y="296730"/>
                  </a:lnTo>
                  <a:lnTo>
                    <a:pt x="0" y="296730"/>
                  </a:lnTo>
                  <a:close/>
                </a:path>
              </a:pathLst>
            </a:custGeom>
            <a:solidFill>
              <a:srgbClr val="01C2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1269" name="Rectangle 5">
            <a:extLst>
              <a:ext uri="{FF2B5EF4-FFF2-40B4-BE49-F238E27FC236}">
                <a16:creationId xmlns:a16="http://schemas.microsoft.com/office/drawing/2014/main" id="{763A020A-B2EF-7EC6-D597-65C63D8DDC29}"/>
              </a:ext>
            </a:extLst>
          </p:cNvPr>
          <p:cNvSpPr>
            <a:spLocks noChangeArrowheads="1"/>
          </p:cNvSpPr>
          <p:nvPr/>
        </p:nvSpPr>
        <p:spPr bwMode="auto">
          <a:xfrm>
            <a:off x="11591925" y="3433763"/>
            <a:ext cx="5448300" cy="545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2913"/>
              </a:lnSpc>
              <a:buClrTx/>
              <a:buFontTx/>
              <a:buNone/>
            </a:pPr>
            <a:r>
              <a:rPr lang="en-US" altLang="en-US" sz="2100" dirty="0">
                <a:solidFill>
                  <a:srgbClr val="FFFFFF"/>
                </a:solidFill>
                <a:latin typeface="Nunito Sans" pitchFamily="2" charset="0"/>
              </a:rPr>
              <a:t>PEATSORB is non-abrasive. For abrasive wear to happen, machinery must come in contact with another substance of equal or greater hardness. PEATSORB, with a hardness of about 1 will not damage steel which has a hardness factor of 5. Clay, the most commonly used inorganic sorbent, has a hardness exceeding 6 and will damage metal parts and cause deterioration of rubber and plastic parts. </a:t>
            </a:r>
          </a:p>
          <a:p>
            <a:pPr hangingPunct="1">
              <a:lnSpc>
                <a:spcPts val="4163"/>
              </a:lnSpc>
              <a:buClrTx/>
              <a:buFontTx/>
              <a:buNone/>
            </a:pPr>
            <a:endParaRPr lang="en-US" altLang="en-US" dirty="0">
              <a:solidFill>
                <a:srgbClr val="FFFFFF"/>
              </a:solidFill>
              <a:latin typeface="Calibri" panose="020F0502020204030204" pitchFamily="34" charset="0"/>
            </a:endParaRPr>
          </a:p>
          <a:p>
            <a:pPr hangingPunct="1">
              <a:lnSpc>
                <a:spcPts val="3188"/>
              </a:lnSpc>
              <a:buClrTx/>
              <a:buFontTx/>
              <a:buNone/>
            </a:pPr>
            <a:r>
              <a:rPr lang="en-US" altLang="en-US" sz="2300" dirty="0">
                <a:solidFill>
                  <a:srgbClr val="FFFFFF"/>
                </a:solidFill>
                <a:latin typeface="Nunito Sans Bold" pitchFamily="2" charset="0"/>
              </a:rPr>
              <a:t>PEATSORB CAN BE USED AROUND ALL MACHINERY WITHOUT DAMAGING EXPENSIVE EQUIPMENT.</a:t>
            </a:r>
          </a:p>
        </p:txBody>
      </p:sp>
      <p:sp>
        <p:nvSpPr>
          <p:cNvPr id="11270" name="Rectangle 6">
            <a:extLst>
              <a:ext uri="{FF2B5EF4-FFF2-40B4-BE49-F238E27FC236}">
                <a16:creationId xmlns:a16="http://schemas.microsoft.com/office/drawing/2014/main" id="{2F9726F8-520A-A179-26E1-2461C4C43655}"/>
              </a:ext>
            </a:extLst>
          </p:cNvPr>
          <p:cNvSpPr>
            <a:spLocks noChangeArrowheads="1"/>
          </p:cNvSpPr>
          <p:nvPr/>
        </p:nvSpPr>
        <p:spPr bwMode="auto">
          <a:xfrm>
            <a:off x="11515725" y="1433513"/>
            <a:ext cx="5510213"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ts val="5700"/>
              </a:lnSpc>
              <a:buClrTx/>
              <a:buFontTx/>
              <a:buNone/>
            </a:pPr>
            <a:r>
              <a:rPr lang="en-US" altLang="en-US" sz="5200">
                <a:solidFill>
                  <a:srgbClr val="00CC00"/>
                </a:solidFill>
                <a:latin typeface="Nunito Sans Ultra-Bold" charset="0"/>
              </a:rPr>
              <a:t>Trusted by </a:t>
            </a:r>
          </a:p>
          <a:p>
            <a:pPr hangingPunct="1">
              <a:lnSpc>
                <a:spcPts val="5700"/>
              </a:lnSpc>
              <a:buClrTx/>
              <a:buFontTx/>
              <a:buNone/>
            </a:pPr>
            <a:r>
              <a:rPr lang="en-US" altLang="en-US" sz="5200">
                <a:solidFill>
                  <a:srgbClr val="FFFFFF"/>
                </a:solidFill>
                <a:latin typeface="Nunito Sans Ultra-Bold" charset="0"/>
              </a:rPr>
              <a:t>Race Car Drivers</a:t>
            </a:r>
          </a:p>
        </p:txBody>
      </p:sp>
      <p:pic>
        <p:nvPicPr>
          <p:cNvPr id="2" name="Picture 1" descr="A person standing next to a red race car&#10;&#10;Description automatically generated">
            <a:extLst>
              <a:ext uri="{FF2B5EF4-FFF2-40B4-BE49-F238E27FC236}">
                <a16:creationId xmlns:a16="http://schemas.microsoft.com/office/drawing/2014/main" id="{5BBCA8D5-D8AA-4EFF-87B2-6079FF3D8F9C}"/>
              </a:ext>
            </a:extLst>
          </p:cNvPr>
          <p:cNvPicPr>
            <a:picLocks noChangeAspect="1"/>
          </p:cNvPicPr>
          <p:nvPr/>
        </p:nvPicPr>
        <p:blipFill>
          <a:blip r:embed="rId3"/>
          <a:stretch>
            <a:fillRect/>
          </a:stretch>
        </p:blipFill>
        <p:spPr>
          <a:xfrm>
            <a:off x="-174663" y="-78205"/>
            <a:ext cx="10527767" cy="14762834"/>
          </a:xfrm>
          <a:prstGeom prst="rect">
            <a:avLst/>
          </a:prstGeom>
        </p:spPr>
      </p:pic>
      <p:sp>
        <p:nvSpPr>
          <p:cNvPr id="5" name="Freeform 8">
            <a:extLst>
              <a:ext uri="{FF2B5EF4-FFF2-40B4-BE49-F238E27FC236}">
                <a16:creationId xmlns:a16="http://schemas.microsoft.com/office/drawing/2014/main" id="{501BD207-1F00-2099-5A5B-F14A9A375D68}"/>
              </a:ext>
            </a:extLst>
          </p:cNvPr>
          <p:cNvSpPr>
            <a:spLocks noChangeArrowheads="1"/>
          </p:cNvSpPr>
          <p:nvPr/>
        </p:nvSpPr>
        <p:spPr bwMode="auto">
          <a:xfrm>
            <a:off x="3215457" y="8004320"/>
            <a:ext cx="5599041" cy="1979159"/>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 name="TextBox 2">
            <a:extLst>
              <a:ext uri="{FF2B5EF4-FFF2-40B4-BE49-F238E27FC236}">
                <a16:creationId xmlns:a16="http://schemas.microsoft.com/office/drawing/2014/main" id="{DAE5348B-794E-401A-4173-91D7BB3EC4E0}"/>
              </a:ext>
            </a:extLst>
          </p:cNvPr>
          <p:cNvSpPr txBox="1"/>
          <p:nvPr/>
        </p:nvSpPr>
        <p:spPr>
          <a:xfrm>
            <a:off x="13100388" y="9477596"/>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C204"/>
        </a:solidFill>
        <a:effectLst/>
      </p:bgPr>
    </p:bg>
    <p:spTree>
      <p:nvGrpSpPr>
        <p:cNvPr id="1" name=""/>
        <p:cNvGrpSpPr/>
        <p:nvPr/>
      </p:nvGrpSpPr>
      <p:grpSpPr>
        <a:xfrm>
          <a:off x="0" y="0"/>
          <a:ext cx="0" cy="0"/>
          <a:chOff x="0" y="0"/>
          <a:chExt cx="0" cy="0"/>
        </a:xfrm>
      </p:grpSpPr>
      <p:grpSp>
        <p:nvGrpSpPr>
          <p:cNvPr id="9217" name="Group 1">
            <a:extLst>
              <a:ext uri="{FF2B5EF4-FFF2-40B4-BE49-F238E27FC236}">
                <a16:creationId xmlns:a16="http://schemas.microsoft.com/office/drawing/2014/main" id="{7A3F24FE-B443-25DC-393D-0C213D197778}"/>
              </a:ext>
            </a:extLst>
          </p:cNvPr>
          <p:cNvGrpSpPr>
            <a:grpSpLocks/>
          </p:cNvGrpSpPr>
          <p:nvPr/>
        </p:nvGrpSpPr>
        <p:grpSpPr bwMode="auto">
          <a:xfrm>
            <a:off x="26988" y="0"/>
            <a:ext cx="18256250" cy="2525713"/>
            <a:chOff x="17" y="0"/>
            <a:chExt cx="11500" cy="1591"/>
          </a:xfrm>
        </p:grpSpPr>
        <p:sp>
          <p:nvSpPr>
            <p:cNvPr id="9218" name="Freeform 2">
              <a:extLst>
                <a:ext uri="{FF2B5EF4-FFF2-40B4-BE49-F238E27FC236}">
                  <a16:creationId xmlns:a16="http://schemas.microsoft.com/office/drawing/2014/main" id="{C996DDC2-9613-4254-E763-38054578045B}"/>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9219" name="Freeform 3">
            <a:extLst>
              <a:ext uri="{FF2B5EF4-FFF2-40B4-BE49-F238E27FC236}">
                <a16:creationId xmlns:a16="http://schemas.microsoft.com/office/drawing/2014/main" id="{F58D3A5F-050A-0BB7-C644-F74A01760F75}"/>
              </a:ext>
            </a:extLst>
          </p:cNvPr>
          <p:cNvSpPr>
            <a:spLocks noChangeArrowheads="1"/>
          </p:cNvSpPr>
          <p:nvPr/>
        </p:nvSpPr>
        <p:spPr bwMode="auto">
          <a:xfrm>
            <a:off x="0" y="0"/>
            <a:ext cx="18288000" cy="2530475"/>
          </a:xfrm>
          <a:custGeom>
            <a:avLst/>
            <a:gdLst>
              <a:gd name="G0" fmla="+- 3456 0 0"/>
              <a:gd name="G1" fmla="+- 40543 0 0"/>
              <a:gd name="T0" fmla="*/ 0 w 18288000"/>
              <a:gd name="T1" fmla="*/ 0 h 2530911"/>
              <a:gd name="T2" fmla="*/ 18288000 w 18288000"/>
              <a:gd name="T3" fmla="*/ 0 h 2530911"/>
              <a:gd name="T4" fmla="*/ 18288000 w 18288000"/>
              <a:gd name="T5" fmla="*/ 2530911 h 2530911"/>
              <a:gd name="T6" fmla="*/ 0 w 18288000"/>
              <a:gd name="T7" fmla="*/ 2530911 h 2530911"/>
              <a:gd name="T8" fmla="*/ 0 w 18288000"/>
              <a:gd name="T9" fmla="*/ 0 h 2530911"/>
            </a:gdLst>
            <a:ahLst/>
            <a:cxnLst>
              <a:cxn ang="0">
                <a:pos x="T0" y="T1"/>
              </a:cxn>
              <a:cxn ang="0">
                <a:pos x="T2" y="T3"/>
              </a:cxn>
              <a:cxn ang="0">
                <a:pos x="T4" y="T5"/>
              </a:cxn>
              <a:cxn ang="0">
                <a:pos x="T6" y="T7"/>
              </a:cxn>
              <a:cxn ang="0">
                <a:pos x="T8" y="T9"/>
              </a:cxn>
            </a:cxnLst>
            <a:rect l="0" t="0" r="r" b="b"/>
            <a:pathLst>
              <a:path w="18288000" h="2530911">
                <a:moveTo>
                  <a:pt x="0" y="0"/>
                </a:moveTo>
                <a:lnTo>
                  <a:pt x="18288000" y="0"/>
                </a:lnTo>
                <a:lnTo>
                  <a:pt x="18288000" y="2530911"/>
                </a:lnTo>
                <a:lnTo>
                  <a:pt x="0" y="2530911"/>
                </a:lnTo>
                <a:lnTo>
                  <a:pt x="0" y="0"/>
                </a:lnTo>
                <a:close/>
              </a:path>
            </a:pathLst>
          </a:cu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9221" name="Group 5">
            <a:extLst>
              <a:ext uri="{FF2B5EF4-FFF2-40B4-BE49-F238E27FC236}">
                <a16:creationId xmlns:a16="http://schemas.microsoft.com/office/drawing/2014/main" id="{0D410CF5-9CD9-2811-A00F-34AF7E196DF4}"/>
              </a:ext>
            </a:extLst>
          </p:cNvPr>
          <p:cNvGrpSpPr>
            <a:grpSpLocks/>
          </p:cNvGrpSpPr>
          <p:nvPr/>
        </p:nvGrpSpPr>
        <p:grpSpPr bwMode="auto">
          <a:xfrm>
            <a:off x="-80963" y="8478442"/>
            <a:ext cx="19124613" cy="2930921"/>
            <a:chOff x="-51" y="5246"/>
            <a:chExt cx="12047" cy="1941"/>
          </a:xfrm>
        </p:grpSpPr>
        <p:sp>
          <p:nvSpPr>
            <p:cNvPr id="9222" name="Freeform 6">
              <a:extLst>
                <a:ext uri="{FF2B5EF4-FFF2-40B4-BE49-F238E27FC236}">
                  <a16:creationId xmlns:a16="http://schemas.microsoft.com/office/drawing/2014/main" id="{E1468CA9-7840-4643-3A96-6B796FEEA511}"/>
                </a:ext>
              </a:extLst>
            </p:cNvPr>
            <p:cNvSpPr>
              <a:spLocks noChangeArrowheads="1"/>
            </p:cNvSpPr>
            <p:nvPr/>
          </p:nvSpPr>
          <p:spPr bwMode="auto">
            <a:xfrm>
              <a:off x="-51" y="5431"/>
              <a:ext cx="12047" cy="1755"/>
            </a:xfrm>
            <a:custGeom>
              <a:avLst/>
              <a:gdLst>
                <a:gd name="G0" fmla="+- 57334 0 0"/>
                <a:gd name="G1" fmla="+- 26368 0 0"/>
                <a:gd name="T0" fmla="*/ 0 w 5038070"/>
                <a:gd name="T1" fmla="*/ 0 h 812800"/>
                <a:gd name="T2" fmla="*/ 5038070 w 5038070"/>
                <a:gd name="T3" fmla="*/ 0 h 812800"/>
                <a:gd name="T4" fmla="*/ 5038070 w 5038070"/>
                <a:gd name="T5" fmla="*/ 812800 h 812800"/>
                <a:gd name="T6" fmla="*/ 0 w 5038070"/>
                <a:gd name="T7" fmla="*/ 812800 h 812800"/>
              </a:gdLst>
              <a:ahLst/>
              <a:cxnLst>
                <a:cxn ang="0">
                  <a:pos x="T0" y="T1"/>
                </a:cxn>
                <a:cxn ang="0">
                  <a:pos x="T2" y="T3"/>
                </a:cxn>
                <a:cxn ang="0">
                  <a:pos x="T4" y="T5"/>
                </a:cxn>
                <a:cxn ang="0">
                  <a:pos x="T6" y="T7"/>
                </a:cxn>
              </a:cxnLst>
              <a:rect l="0" t="0" r="r" b="b"/>
              <a:pathLst>
                <a:path w="5038070" h="812800">
                  <a:moveTo>
                    <a:pt x="0" y="0"/>
                  </a:moveTo>
                  <a:lnTo>
                    <a:pt x="5038070" y="0"/>
                  </a:lnTo>
                  <a:lnTo>
                    <a:pt x="5038070" y="812800"/>
                  </a:lnTo>
                  <a:lnTo>
                    <a:pt x="0" y="812800"/>
                  </a:lnTo>
                  <a:close/>
                </a:path>
              </a:pathLst>
            </a:custGeom>
            <a:solidFill>
              <a:srgbClr val="2039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3" name="Rectangle 7">
              <a:extLst>
                <a:ext uri="{FF2B5EF4-FFF2-40B4-BE49-F238E27FC236}">
                  <a16:creationId xmlns:a16="http://schemas.microsoft.com/office/drawing/2014/main" id="{7AE7E8E5-53DE-A6C2-6292-25F96D2605F8}"/>
                </a:ext>
              </a:extLst>
            </p:cNvPr>
            <p:cNvSpPr>
              <a:spLocks noChangeArrowheads="1"/>
            </p:cNvSpPr>
            <p:nvPr/>
          </p:nvSpPr>
          <p:spPr bwMode="auto">
            <a:xfrm>
              <a:off x="-51" y="5246"/>
              <a:ext cx="1941" cy="1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9224" name="Rectangle 8">
            <a:extLst>
              <a:ext uri="{FF2B5EF4-FFF2-40B4-BE49-F238E27FC236}">
                <a16:creationId xmlns:a16="http://schemas.microsoft.com/office/drawing/2014/main" id="{D6451687-2B59-BBB0-292F-DA942ABA040F}"/>
              </a:ext>
            </a:extLst>
          </p:cNvPr>
          <p:cNvSpPr>
            <a:spLocks noChangeArrowheads="1"/>
          </p:cNvSpPr>
          <p:nvPr/>
        </p:nvSpPr>
        <p:spPr bwMode="auto">
          <a:xfrm>
            <a:off x="1301750" y="3300413"/>
            <a:ext cx="15976600" cy="628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875"/>
              </a:lnSpc>
              <a:buClrTx/>
              <a:buFontTx/>
              <a:buNone/>
            </a:pPr>
            <a:r>
              <a:rPr lang="en-US" altLang="en-US" sz="4500" b="1" dirty="0">
                <a:solidFill>
                  <a:srgbClr val="FFFFFF"/>
                </a:solidFill>
                <a:latin typeface="Canva Sans Bold"/>
                <a:ea typeface="Arial Unicode MS"/>
                <a:cs typeface="Arial Unicode MS"/>
              </a:rPr>
              <a:t>TOP 10 ENVIRONMENTAL BENEFITS OF PEATSORB</a:t>
            </a:r>
          </a:p>
        </p:txBody>
      </p:sp>
      <p:sp>
        <p:nvSpPr>
          <p:cNvPr id="9225" name="Rectangle 9">
            <a:extLst>
              <a:ext uri="{FF2B5EF4-FFF2-40B4-BE49-F238E27FC236}">
                <a16:creationId xmlns:a16="http://schemas.microsoft.com/office/drawing/2014/main" id="{3343F823-DE17-7F1D-59F6-095A613E345F}"/>
              </a:ext>
            </a:extLst>
          </p:cNvPr>
          <p:cNvSpPr>
            <a:spLocks noChangeArrowheads="1"/>
          </p:cNvSpPr>
          <p:nvPr/>
        </p:nvSpPr>
        <p:spPr bwMode="auto">
          <a:xfrm>
            <a:off x="1006475" y="8047038"/>
            <a:ext cx="16521113" cy="219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2775"/>
              </a:lnSpc>
              <a:buClrTx/>
              <a:buFontTx/>
              <a:buNone/>
            </a:pPr>
            <a:endParaRPr lang="en-US" altLang="en-US" dirty="0">
              <a:latin typeface="Calibri" panose="020F0502020204030204" pitchFamily="34" charset="0"/>
            </a:endParaRPr>
          </a:p>
          <a:p>
            <a:pPr algn="ctr" hangingPunct="1">
              <a:lnSpc>
                <a:spcPts val="4300"/>
              </a:lnSpc>
              <a:buClrTx/>
              <a:buFontTx/>
              <a:buNone/>
            </a:pPr>
            <a:endParaRPr lang="en-US" altLang="en-US" b="1" dirty="0">
              <a:latin typeface="Canva Sans Bold"/>
            </a:endParaRPr>
          </a:p>
          <a:p>
            <a:pPr hangingPunct="1">
              <a:lnSpc>
                <a:spcPts val="3713"/>
              </a:lnSpc>
              <a:buClrTx/>
            </a:pPr>
            <a:r>
              <a:rPr lang="en-US" altLang="en-US" sz="2500" b="1" dirty="0">
                <a:solidFill>
                  <a:srgbClr val="FFFFFF"/>
                </a:solidFill>
                <a:latin typeface="Canva Sans Bold"/>
                <a:ea typeface="Arial Unicode MS"/>
                <a:cs typeface="Arial Unicode MS"/>
              </a:rPr>
              <a:t>Note:</a:t>
            </a:r>
            <a:r>
              <a:rPr lang="en-US" altLang="en-US" sz="2500" dirty="0">
                <a:solidFill>
                  <a:srgbClr val="FFFFFF"/>
                </a:solidFill>
                <a:latin typeface="Nunito Sans Bold"/>
                <a:ea typeface="Arial Unicode MS"/>
                <a:cs typeface="Arial Unicode MS"/>
              </a:rPr>
              <a:t> </a:t>
            </a:r>
            <a:r>
              <a:rPr lang="en-US" altLang="en-US" sz="2500" dirty="0">
                <a:solidFill>
                  <a:srgbClr val="FFFFFF"/>
                </a:solidFill>
                <a:latin typeface="Nunito Sans Light Italics"/>
                <a:ea typeface="Arial Unicode MS"/>
                <a:cs typeface="Arial Unicode MS"/>
              </a:rPr>
              <a:t>Always check SDS’s of clay-based products for organ toxicity warnings. PEATSORB has ZERO HEALTH RISKS and does not contain Crystalline Silica, a known cancer-causing agent. Beware of Absorbents that do.</a:t>
            </a:r>
          </a:p>
          <a:p>
            <a:pPr algn="ctr" hangingPunct="1">
              <a:lnSpc>
                <a:spcPts val="2775"/>
              </a:lnSpc>
              <a:buClrTx/>
              <a:buFontTx/>
              <a:buNone/>
            </a:pPr>
            <a:endParaRPr lang="en-US" altLang="en-US" sz="2500" dirty="0">
              <a:solidFill>
                <a:srgbClr val="FFFFFF"/>
              </a:solidFill>
              <a:latin typeface="Nunito Sans Light Italics" charset="0"/>
            </a:endParaRPr>
          </a:p>
        </p:txBody>
      </p:sp>
      <p:sp>
        <p:nvSpPr>
          <p:cNvPr id="9226" name="Rectangle 10">
            <a:extLst>
              <a:ext uri="{FF2B5EF4-FFF2-40B4-BE49-F238E27FC236}">
                <a16:creationId xmlns:a16="http://schemas.microsoft.com/office/drawing/2014/main" id="{21E39949-53FD-C7B2-3F81-DDD228FE8A4C}"/>
              </a:ext>
            </a:extLst>
          </p:cNvPr>
          <p:cNvSpPr>
            <a:spLocks noChangeArrowheads="1"/>
          </p:cNvSpPr>
          <p:nvPr/>
        </p:nvSpPr>
        <p:spPr bwMode="auto">
          <a:xfrm>
            <a:off x="1870075" y="4749800"/>
            <a:ext cx="54451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1. Absorbs on Contact</a:t>
            </a:r>
          </a:p>
        </p:txBody>
      </p:sp>
      <p:sp>
        <p:nvSpPr>
          <p:cNvPr id="9227" name="Rectangle 11">
            <a:extLst>
              <a:ext uri="{FF2B5EF4-FFF2-40B4-BE49-F238E27FC236}">
                <a16:creationId xmlns:a16="http://schemas.microsoft.com/office/drawing/2014/main" id="{5C41F152-121D-123F-B19C-B93EA8C655C2}"/>
              </a:ext>
            </a:extLst>
          </p:cNvPr>
          <p:cNvSpPr>
            <a:spLocks noChangeArrowheads="1"/>
          </p:cNvSpPr>
          <p:nvPr/>
        </p:nvSpPr>
        <p:spPr bwMode="auto">
          <a:xfrm>
            <a:off x="2011363" y="5303838"/>
            <a:ext cx="4992687"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2. Vapor Suppressant</a:t>
            </a:r>
          </a:p>
        </p:txBody>
      </p:sp>
      <p:sp>
        <p:nvSpPr>
          <p:cNvPr id="9228" name="Rectangle 12">
            <a:extLst>
              <a:ext uri="{FF2B5EF4-FFF2-40B4-BE49-F238E27FC236}">
                <a16:creationId xmlns:a16="http://schemas.microsoft.com/office/drawing/2014/main" id="{E36FE123-4C9A-BDAF-0483-C4DC992C16FD}"/>
              </a:ext>
            </a:extLst>
          </p:cNvPr>
          <p:cNvSpPr>
            <a:spLocks noChangeArrowheads="1"/>
          </p:cNvSpPr>
          <p:nvPr/>
        </p:nvSpPr>
        <p:spPr bwMode="auto">
          <a:xfrm>
            <a:off x="1835961" y="5870575"/>
            <a:ext cx="5170488"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3. Easily Disposed of</a:t>
            </a:r>
          </a:p>
        </p:txBody>
      </p:sp>
      <p:sp>
        <p:nvSpPr>
          <p:cNvPr id="9229" name="Rectangle 13">
            <a:extLst>
              <a:ext uri="{FF2B5EF4-FFF2-40B4-BE49-F238E27FC236}">
                <a16:creationId xmlns:a16="http://schemas.microsoft.com/office/drawing/2014/main" id="{841A4FF3-FDB9-9C6E-B7C1-563EA94FD084}"/>
              </a:ext>
            </a:extLst>
          </p:cNvPr>
          <p:cNvSpPr>
            <a:spLocks noChangeArrowheads="1"/>
          </p:cNvSpPr>
          <p:nvPr/>
        </p:nvSpPr>
        <p:spPr bwMode="auto">
          <a:xfrm>
            <a:off x="933416" y="6415741"/>
            <a:ext cx="5170487"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4. Non-toxic</a:t>
            </a:r>
          </a:p>
        </p:txBody>
      </p:sp>
      <p:sp>
        <p:nvSpPr>
          <p:cNvPr id="9230" name="Rectangle 14">
            <a:extLst>
              <a:ext uri="{FF2B5EF4-FFF2-40B4-BE49-F238E27FC236}">
                <a16:creationId xmlns:a16="http://schemas.microsoft.com/office/drawing/2014/main" id="{65F4D23F-1CF6-06CB-866F-04AFC21E6E75}"/>
              </a:ext>
            </a:extLst>
          </p:cNvPr>
          <p:cNvSpPr>
            <a:spLocks noChangeArrowheads="1"/>
          </p:cNvSpPr>
          <p:nvPr/>
        </p:nvSpPr>
        <p:spPr bwMode="auto">
          <a:xfrm>
            <a:off x="1677747" y="7016750"/>
            <a:ext cx="7364412"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5. Cost Effective – Re-useable</a:t>
            </a:r>
          </a:p>
        </p:txBody>
      </p:sp>
      <p:sp>
        <p:nvSpPr>
          <p:cNvPr id="9231" name="Rectangle 15">
            <a:extLst>
              <a:ext uri="{FF2B5EF4-FFF2-40B4-BE49-F238E27FC236}">
                <a16:creationId xmlns:a16="http://schemas.microsoft.com/office/drawing/2014/main" id="{309F8A7D-12EC-0D42-D80D-5E0C521A7DD6}"/>
              </a:ext>
            </a:extLst>
          </p:cNvPr>
          <p:cNvSpPr>
            <a:spLocks noChangeArrowheads="1"/>
          </p:cNvSpPr>
          <p:nvPr/>
        </p:nvSpPr>
        <p:spPr bwMode="auto">
          <a:xfrm>
            <a:off x="9783763" y="4706938"/>
            <a:ext cx="7589837"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6. Non-abrasive for machinery</a:t>
            </a:r>
          </a:p>
        </p:txBody>
      </p:sp>
      <p:sp>
        <p:nvSpPr>
          <p:cNvPr id="9232" name="Rectangle 16">
            <a:extLst>
              <a:ext uri="{FF2B5EF4-FFF2-40B4-BE49-F238E27FC236}">
                <a16:creationId xmlns:a16="http://schemas.microsoft.com/office/drawing/2014/main" id="{08329F80-C8BA-D7E8-9BB1-CE40421020C1}"/>
              </a:ext>
            </a:extLst>
          </p:cNvPr>
          <p:cNvSpPr>
            <a:spLocks noChangeArrowheads="1"/>
          </p:cNvSpPr>
          <p:nvPr/>
        </p:nvSpPr>
        <p:spPr bwMode="auto">
          <a:xfrm>
            <a:off x="9785625" y="5301596"/>
            <a:ext cx="51530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7. Zero health risks</a:t>
            </a:r>
          </a:p>
        </p:txBody>
      </p:sp>
      <p:sp>
        <p:nvSpPr>
          <p:cNvPr id="9233" name="Rectangle 17">
            <a:extLst>
              <a:ext uri="{FF2B5EF4-FFF2-40B4-BE49-F238E27FC236}">
                <a16:creationId xmlns:a16="http://schemas.microsoft.com/office/drawing/2014/main" id="{5BD7DAA7-600A-DEAB-31CD-674F4D545D47}"/>
              </a:ext>
            </a:extLst>
          </p:cNvPr>
          <p:cNvSpPr>
            <a:spLocks noChangeArrowheads="1"/>
          </p:cNvSpPr>
          <p:nvPr/>
        </p:nvSpPr>
        <p:spPr bwMode="auto">
          <a:xfrm>
            <a:off x="9875770" y="5862638"/>
            <a:ext cx="406876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8. Lightweight</a:t>
            </a:r>
          </a:p>
        </p:txBody>
      </p:sp>
      <p:sp>
        <p:nvSpPr>
          <p:cNvPr id="9234" name="Rectangle 18">
            <a:extLst>
              <a:ext uri="{FF2B5EF4-FFF2-40B4-BE49-F238E27FC236}">
                <a16:creationId xmlns:a16="http://schemas.microsoft.com/office/drawing/2014/main" id="{968A26C1-C404-6FAE-3A7C-4B9D71B294D9}"/>
              </a:ext>
            </a:extLst>
          </p:cNvPr>
          <p:cNvSpPr>
            <a:spLocks noChangeArrowheads="1"/>
          </p:cNvSpPr>
          <p:nvPr/>
        </p:nvSpPr>
        <p:spPr bwMode="auto">
          <a:xfrm>
            <a:off x="9878944" y="6423428"/>
            <a:ext cx="4338637"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9. Non-leaching</a:t>
            </a:r>
          </a:p>
        </p:txBody>
      </p:sp>
      <p:sp>
        <p:nvSpPr>
          <p:cNvPr id="9235" name="Rectangle 19">
            <a:extLst>
              <a:ext uri="{FF2B5EF4-FFF2-40B4-BE49-F238E27FC236}">
                <a16:creationId xmlns:a16="http://schemas.microsoft.com/office/drawing/2014/main" id="{F8A3941F-E0B1-EC6F-039C-A435BDD93DC4}"/>
              </a:ext>
            </a:extLst>
          </p:cNvPr>
          <p:cNvSpPr>
            <a:spLocks noChangeArrowheads="1"/>
          </p:cNvSpPr>
          <p:nvPr/>
        </p:nvSpPr>
        <p:spPr bwMode="auto">
          <a:xfrm>
            <a:off x="9875770" y="7021513"/>
            <a:ext cx="6719887"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hangingPunct="1">
              <a:lnSpc>
                <a:spcPts val="4088"/>
              </a:lnSpc>
              <a:buClrTx/>
              <a:buFontTx/>
              <a:buNone/>
            </a:pPr>
            <a:r>
              <a:rPr lang="en-US" altLang="en-US" sz="3700">
                <a:latin typeface="Nunito Sans Bold" pitchFamily="2" charset="0"/>
              </a:rPr>
              <a:t>10. For use on land or water</a:t>
            </a:r>
          </a:p>
        </p:txBody>
      </p:sp>
      <p:grpSp>
        <p:nvGrpSpPr>
          <p:cNvPr id="14" name="Group 2">
            <a:extLst>
              <a:ext uri="{FF2B5EF4-FFF2-40B4-BE49-F238E27FC236}">
                <a16:creationId xmlns:a16="http://schemas.microsoft.com/office/drawing/2014/main" id="{2A56B05A-1857-5857-0F68-0126CA89DBE8}"/>
              </a:ext>
            </a:extLst>
          </p:cNvPr>
          <p:cNvGrpSpPr>
            <a:grpSpLocks/>
          </p:cNvGrpSpPr>
          <p:nvPr/>
        </p:nvGrpSpPr>
        <p:grpSpPr bwMode="auto">
          <a:xfrm>
            <a:off x="13979" y="32084"/>
            <a:ext cx="18256250" cy="2525713"/>
            <a:chOff x="17" y="0"/>
            <a:chExt cx="11500" cy="1591"/>
          </a:xfrm>
        </p:grpSpPr>
        <p:sp>
          <p:nvSpPr>
            <p:cNvPr id="13" name="Freeform 3">
              <a:extLst>
                <a:ext uri="{FF2B5EF4-FFF2-40B4-BE49-F238E27FC236}">
                  <a16:creationId xmlns:a16="http://schemas.microsoft.com/office/drawing/2014/main" id="{9821508D-5089-BE9C-42A6-2265E215A587}"/>
                </a:ext>
              </a:extLst>
            </p:cNvPr>
            <p:cNvSpPr>
              <a:spLocks noChangeArrowheads="1"/>
            </p:cNvSpPr>
            <p:nvPr/>
          </p:nvSpPr>
          <p:spPr bwMode="auto">
            <a:xfrm>
              <a:off x="17" y="0"/>
              <a:ext cx="11500" cy="1591"/>
            </a:xfrm>
            <a:custGeom>
              <a:avLst/>
              <a:gdLst>
                <a:gd name="G0" fmla="+- 42628 0 0"/>
                <a:gd name="G1" fmla="+- 5779 0 0"/>
                <a:gd name="T0" fmla="*/ 0 w 6661764"/>
                <a:gd name="T1" fmla="*/ 0 h 923283"/>
                <a:gd name="T2" fmla="*/ 6661764 w 6661764"/>
                <a:gd name="T3" fmla="*/ 0 h 923283"/>
                <a:gd name="T4" fmla="*/ 6661764 w 6661764"/>
                <a:gd name="T5" fmla="*/ 923283 h 923283"/>
                <a:gd name="T6" fmla="*/ 0 w 6661764"/>
                <a:gd name="T7" fmla="*/ 923283 h 923283"/>
              </a:gdLst>
              <a:ahLst/>
              <a:cxnLst>
                <a:cxn ang="0">
                  <a:pos x="T0" y="T1"/>
                </a:cxn>
                <a:cxn ang="0">
                  <a:pos x="T2" y="T3"/>
                </a:cxn>
                <a:cxn ang="0">
                  <a:pos x="T4" y="T5"/>
                </a:cxn>
                <a:cxn ang="0">
                  <a:pos x="T6" y="T7"/>
                </a:cxn>
              </a:cxnLst>
              <a:rect l="0" t="0" r="r" b="b"/>
              <a:pathLst>
                <a:path w="6661764" h="923283">
                  <a:moveTo>
                    <a:pt x="0" y="0"/>
                  </a:moveTo>
                  <a:lnTo>
                    <a:pt x="6661764" y="0"/>
                  </a:lnTo>
                  <a:lnTo>
                    <a:pt x="6661764" y="923283"/>
                  </a:lnTo>
                  <a:lnTo>
                    <a:pt x="0" y="923283"/>
                  </a:lnTo>
                  <a:close/>
                </a:path>
              </a:pathLst>
            </a:custGeom>
            <a:solidFill>
              <a:srgbClr val="203965">
                <a:alpha val="50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Freeform 19">
            <a:extLst>
              <a:ext uri="{FF2B5EF4-FFF2-40B4-BE49-F238E27FC236}">
                <a16:creationId xmlns:a16="http://schemas.microsoft.com/office/drawing/2014/main" id="{E06B7E99-6DC2-B793-10F6-06F40A5DB4E9}"/>
              </a:ext>
            </a:extLst>
          </p:cNvPr>
          <p:cNvSpPr>
            <a:spLocks noChangeArrowheads="1"/>
          </p:cNvSpPr>
          <p:nvPr/>
        </p:nvSpPr>
        <p:spPr bwMode="auto">
          <a:xfrm>
            <a:off x="5320991" y="-293354"/>
            <a:ext cx="7223125" cy="2916238"/>
          </a:xfrm>
          <a:custGeom>
            <a:avLst/>
            <a:gdLst>
              <a:gd name="G0" fmla="+- 46523 0 0"/>
              <a:gd name="G1" fmla="+- 33861 0 0"/>
              <a:gd name="T0" fmla="*/ 0 w 5092795"/>
              <a:gd name="T1" fmla="*/ 0 h 885829"/>
              <a:gd name="T2" fmla="*/ 5092795 w 5092795"/>
              <a:gd name="T3" fmla="*/ 0 h 885829"/>
              <a:gd name="T4" fmla="*/ 5092795 w 5092795"/>
              <a:gd name="T5" fmla="*/ 885829 h 885829"/>
              <a:gd name="T6" fmla="*/ 0 w 5092795"/>
              <a:gd name="T7" fmla="*/ 885829 h 885829"/>
              <a:gd name="T8" fmla="*/ 0 w 5092795"/>
              <a:gd name="T9" fmla="*/ 0 h 885829"/>
            </a:gdLst>
            <a:ahLst/>
            <a:cxnLst>
              <a:cxn ang="0">
                <a:pos x="T0" y="T1"/>
              </a:cxn>
              <a:cxn ang="0">
                <a:pos x="T2" y="T3"/>
              </a:cxn>
              <a:cxn ang="0">
                <a:pos x="T4" y="T5"/>
              </a:cxn>
              <a:cxn ang="0">
                <a:pos x="T6" y="T7"/>
              </a:cxn>
              <a:cxn ang="0">
                <a:pos x="T8" y="T9"/>
              </a:cxn>
            </a:cxnLst>
            <a:rect l="0" t="0" r="r" b="b"/>
            <a:pathLst>
              <a:path w="5092795" h="885829">
                <a:moveTo>
                  <a:pt x="0" y="0"/>
                </a:moveTo>
                <a:lnTo>
                  <a:pt x="5092795" y="0"/>
                </a:lnTo>
                <a:lnTo>
                  <a:pt x="5092795" y="885829"/>
                </a:lnTo>
                <a:lnTo>
                  <a:pt x="0" y="885829"/>
                </a:lnTo>
                <a:lnTo>
                  <a:pt x="0" y="0"/>
                </a:lnTo>
                <a:close/>
              </a:path>
            </a:pathLst>
          </a:cu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CFE12017-6211-50CD-A3A7-65FD7F430D88}"/>
              </a:ext>
            </a:extLst>
          </p:cNvPr>
          <p:cNvSpPr txBox="1"/>
          <p:nvPr/>
        </p:nvSpPr>
        <p:spPr>
          <a:xfrm>
            <a:off x="14785322" y="1731122"/>
            <a:ext cx="2493028" cy="407163"/>
          </a:xfrm>
          <a:prstGeom prst="rect">
            <a:avLst/>
          </a:prstGeom>
          <a:noFill/>
        </p:spPr>
        <p:txBody>
          <a:bodyPr wrap="square">
            <a:spAutoFit/>
          </a:bodyPr>
          <a:lstStyle/>
          <a:p>
            <a:pPr algn="r"/>
            <a:r>
              <a:rPr lang="en-GB" sz="2200" b="1" i="0" u="none" strike="noStrike" baseline="0" dirty="0">
                <a:solidFill>
                  <a:srgbClr val="00B050"/>
                </a:solidFill>
                <a:latin typeface="Calibri" panose="020F0502020204030204" pitchFamily="34" charset="0"/>
              </a:rPr>
              <a:t>www.evergep.com</a:t>
            </a:r>
            <a:endParaRPr lang="en-GB" sz="2200" b="0" i="0" u="none" strike="noStrike" baseline="0" dirty="0">
              <a:solidFill>
                <a:srgbClr val="00B050"/>
              </a:solidFill>
              <a:latin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D71582DB-2C76-C2D2-D589-093B93CBB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9820" y="469601"/>
            <a:ext cx="1904031" cy="1179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Arial Unicode MS"/>
        <a:cs typeface="Arial Unicode MS"/>
      </a:majorFont>
      <a:minorFont>
        <a:latin typeface="Calibri"/>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34488</TotalTime>
  <Words>2102</Words>
  <Application>Microsoft Office PowerPoint</Application>
  <PresentationFormat>Custom</PresentationFormat>
  <Paragraphs>310</Paragraphs>
  <Slides>24</Slides>
  <Notes>24</Notes>
  <HiddenSlides>2</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Arial</vt:lpstr>
      <vt:lpstr>Calibri</vt:lpstr>
      <vt:lpstr>Canva Sans Bold</vt:lpstr>
      <vt:lpstr>Montserrat Bold</vt:lpstr>
      <vt:lpstr>Montserrat Ultra-Bold</vt:lpstr>
      <vt:lpstr>Nunito Sans</vt:lpstr>
      <vt:lpstr>Nunito Sans Bold</vt:lpstr>
      <vt:lpstr>Nunito Sans Heavy</vt:lpstr>
      <vt:lpstr>Nunito Sans Italics</vt:lpstr>
      <vt:lpstr>Nunito Sans Light Italics</vt:lpstr>
      <vt:lpstr>Nunito Sans Semi-Bold</vt:lpstr>
      <vt:lpstr>Nunito Sans Ultra-Bold</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SMARTWATER SMARTWATER</cp:lastModifiedBy>
  <cp:revision>400</cp:revision>
  <cp:lastPrinted>1601-01-01T00:00:00Z</cp:lastPrinted>
  <dcterms:created xsi:type="dcterms:W3CDTF">1601-01-01T00:00:00Z</dcterms:created>
  <dcterms:modified xsi:type="dcterms:W3CDTF">2023-12-26T09:58:06Z</dcterms:modified>
</cp:coreProperties>
</file>